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3"/>
  </p:notesMasterIdLst>
  <p:sldIdLst>
    <p:sldId id="256" r:id="rId2"/>
    <p:sldId id="257" r:id="rId3"/>
    <p:sldId id="301" r:id="rId4"/>
    <p:sldId id="258" r:id="rId5"/>
    <p:sldId id="259" r:id="rId6"/>
    <p:sldId id="313" r:id="rId7"/>
    <p:sldId id="260" r:id="rId8"/>
    <p:sldId id="264" r:id="rId9"/>
    <p:sldId id="261" r:id="rId10"/>
    <p:sldId id="315" r:id="rId11"/>
    <p:sldId id="319" r:id="rId12"/>
    <p:sldId id="317"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268" r:id="rId27"/>
    <p:sldId id="262" r:id="rId28"/>
    <p:sldId id="265" r:id="rId29"/>
    <p:sldId id="263" r:id="rId30"/>
    <p:sldId id="303" r:id="rId31"/>
    <p:sldId id="304" r:id="rId32"/>
    <p:sldId id="305" r:id="rId33"/>
    <p:sldId id="306" r:id="rId34"/>
    <p:sldId id="307" r:id="rId35"/>
    <p:sldId id="314" r:id="rId36"/>
    <p:sldId id="266" r:id="rId37"/>
    <p:sldId id="270" r:id="rId38"/>
    <p:sldId id="272" r:id="rId39"/>
    <p:sldId id="273" r:id="rId40"/>
    <p:sldId id="274"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308" r:id="rId62"/>
    <p:sldId id="309" r:id="rId63"/>
    <p:sldId id="312" r:id="rId64"/>
    <p:sldId id="310" r:id="rId65"/>
    <p:sldId id="311" r:id="rId66"/>
    <p:sldId id="296" r:id="rId67"/>
    <p:sldId id="302" r:id="rId68"/>
    <p:sldId id="297" r:id="rId69"/>
    <p:sldId id="298" r:id="rId70"/>
    <p:sldId id="299" r:id="rId71"/>
    <p:sldId id="300"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57" autoAdjust="0"/>
    <p:restoredTop sz="94660"/>
  </p:normalViewPr>
  <p:slideViewPr>
    <p:cSldViewPr snapToGrid="0">
      <p:cViewPr varScale="1">
        <p:scale>
          <a:sx n="82" d="100"/>
          <a:sy n="82" d="100"/>
        </p:scale>
        <p:origin x="81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FE095-F51B-4E78-B903-5CF589C7C75E}" type="datetimeFigureOut">
              <a:rPr lang="en-PK" smtClean="0"/>
              <a:t>30/04/2022</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EF1EC-0ED0-41DE-AB44-825BF1178018}" type="slidenum">
              <a:rPr lang="en-PK" smtClean="0"/>
              <a:t>‹#›</a:t>
            </a:fld>
            <a:endParaRPr lang="en-PK"/>
          </a:p>
        </p:txBody>
      </p:sp>
    </p:spTree>
    <p:extLst>
      <p:ext uri="{BB962C8B-B14F-4D97-AF65-F5344CB8AC3E}">
        <p14:creationId xmlns:p14="http://schemas.microsoft.com/office/powerpoint/2010/main" val="2923925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36DB01C-8B82-4D5D-9602-B00DD03FDF5D}" type="datetimeFigureOut">
              <a:rPr lang="en-PK" smtClean="0"/>
              <a:t>30/04/2022</a:t>
            </a:fld>
            <a:endParaRPr lang="en-PK"/>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PK"/>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162809277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DB01C-8B82-4D5D-9602-B00DD03FDF5D}" type="datetimeFigureOut">
              <a:rPr lang="en-PK" smtClean="0"/>
              <a:t>30/04/2022</a:t>
            </a:fld>
            <a:endParaRPr lang="en-PK"/>
          </a:p>
        </p:txBody>
      </p:sp>
      <p:sp>
        <p:nvSpPr>
          <p:cNvPr id="6" name="Footer Placeholder 5"/>
          <p:cNvSpPr>
            <a:spLocks noGrp="1"/>
          </p:cNvSpPr>
          <p:nvPr>
            <p:ph type="ftr" sz="quarter" idx="11"/>
          </p:nvPr>
        </p:nvSpPr>
        <p:spPr/>
        <p:txBody>
          <a:bodyPr/>
          <a:lstStyle/>
          <a:p>
            <a:endParaRPr lang="en-PK"/>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125121212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36DB01C-8B82-4D5D-9602-B00DD03FDF5D}" type="datetimeFigureOut">
              <a:rPr lang="en-PK" smtClean="0"/>
              <a:t>30/04/2022</a:t>
            </a:fld>
            <a:endParaRPr lang="en-PK"/>
          </a:p>
        </p:txBody>
      </p:sp>
      <p:sp>
        <p:nvSpPr>
          <p:cNvPr id="5" name="Footer Placeholder 4"/>
          <p:cNvSpPr>
            <a:spLocks noGrp="1"/>
          </p:cNvSpPr>
          <p:nvPr>
            <p:ph type="ftr" sz="quarter" idx="11"/>
          </p:nvPr>
        </p:nvSpPr>
        <p:spPr/>
        <p:txBody>
          <a:bodyPr/>
          <a:lstStyle/>
          <a:p>
            <a:endParaRPr lang="en-PK"/>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256868899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36DB01C-8B82-4D5D-9602-B00DD03FDF5D}" type="datetimeFigureOut">
              <a:rPr lang="en-PK" smtClean="0"/>
              <a:t>30/04/2022</a:t>
            </a:fld>
            <a:endParaRPr lang="en-PK"/>
          </a:p>
        </p:txBody>
      </p:sp>
      <p:sp>
        <p:nvSpPr>
          <p:cNvPr id="5" name="Footer Placeholder 4"/>
          <p:cNvSpPr>
            <a:spLocks noGrp="1"/>
          </p:cNvSpPr>
          <p:nvPr>
            <p:ph type="ftr" sz="quarter" idx="11"/>
          </p:nvPr>
        </p:nvSpPr>
        <p:spPr/>
        <p:txBody>
          <a:bodyPr/>
          <a:lstStyle/>
          <a:p>
            <a:endParaRPr lang="en-PK"/>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3432137426"/>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DB01C-8B82-4D5D-9602-B00DD03FDF5D}" type="datetimeFigureOut">
              <a:rPr lang="en-PK" smtClean="0"/>
              <a:t>30/04/2022</a:t>
            </a:fld>
            <a:endParaRPr lang="en-PK"/>
          </a:p>
        </p:txBody>
      </p:sp>
      <p:sp>
        <p:nvSpPr>
          <p:cNvPr id="5" name="Footer Placeholder 4"/>
          <p:cNvSpPr>
            <a:spLocks noGrp="1"/>
          </p:cNvSpPr>
          <p:nvPr>
            <p:ph type="ftr" sz="quarter" idx="11"/>
          </p:nvPr>
        </p:nvSpPr>
        <p:spPr/>
        <p:txBody>
          <a:bodyPr/>
          <a:lstStyle/>
          <a:p>
            <a:endParaRPr lang="en-PK"/>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2947704878"/>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36DB01C-8B82-4D5D-9602-B00DD03FDF5D}" type="datetimeFigureOut">
              <a:rPr lang="en-PK" smtClean="0"/>
              <a:t>30/04/2022</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2536445055"/>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36DB01C-8B82-4D5D-9602-B00DD03FDF5D}" type="datetimeFigureOut">
              <a:rPr lang="en-PK" smtClean="0"/>
              <a:t>30/04/2022</a:t>
            </a:fld>
            <a:endParaRPr lang="en-PK"/>
          </a:p>
        </p:txBody>
      </p:sp>
      <p:sp>
        <p:nvSpPr>
          <p:cNvPr id="8" name="Footer Placeholder 7"/>
          <p:cNvSpPr>
            <a:spLocks noGrp="1"/>
          </p:cNvSpPr>
          <p:nvPr>
            <p:ph type="ftr" sz="quarter" idx="11"/>
          </p:nvPr>
        </p:nvSpPr>
        <p:spPr>
          <a:xfrm>
            <a:off x="561111" y="6391838"/>
            <a:ext cx="3644282" cy="304801"/>
          </a:xfrm>
        </p:spPr>
        <p:txBody>
          <a:bodyPr/>
          <a:lstStyle/>
          <a:p>
            <a:endParaRPr lang="en-PK"/>
          </a:p>
        </p:txBody>
      </p:sp>
      <p:sp>
        <p:nvSpPr>
          <p:cNvPr id="9" name="Slide Number Placeholder 8"/>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4158989850"/>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36DB01C-8B82-4D5D-9602-B00DD03FDF5D}" type="datetimeFigureOut">
              <a:rPr lang="en-PK" smtClean="0"/>
              <a:t>30/04/2022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3992833793"/>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36DB01C-8B82-4D5D-9602-B00DD03FDF5D}" type="datetimeFigureOut">
              <a:rPr lang="en-PK" smtClean="0"/>
              <a:t>30/04/2022</a:t>
            </a:fld>
            <a:endParaRPr lang="en-PK"/>
          </a:p>
        </p:txBody>
      </p:sp>
      <p:sp>
        <p:nvSpPr>
          <p:cNvPr id="5" name="Footer Placeholder 4"/>
          <p:cNvSpPr>
            <a:spLocks noGrp="1"/>
          </p:cNvSpPr>
          <p:nvPr>
            <p:ph type="ftr" sz="quarter" idx="11"/>
          </p:nvPr>
        </p:nvSpPr>
        <p:spPr/>
        <p:txBody>
          <a:bodyPr/>
          <a:lstStyle/>
          <a:p>
            <a:endParaRPr lang="en-PK"/>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154384151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DB01C-8B82-4D5D-9602-B00DD03FDF5D}" type="datetimeFigureOut">
              <a:rPr lang="en-PK" smtClean="0"/>
              <a:t>30/04/2022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379717037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DB01C-8B82-4D5D-9602-B00DD03FDF5D}" type="datetimeFigureOut">
              <a:rPr lang="en-PK" smtClean="0"/>
              <a:t>30/04/2022</a:t>
            </a:fld>
            <a:endParaRPr lang="en-PK"/>
          </a:p>
        </p:txBody>
      </p:sp>
      <p:sp>
        <p:nvSpPr>
          <p:cNvPr id="5" name="Footer Placeholder 4"/>
          <p:cNvSpPr>
            <a:spLocks noGrp="1"/>
          </p:cNvSpPr>
          <p:nvPr>
            <p:ph type="ftr" sz="quarter" idx="11"/>
          </p:nvPr>
        </p:nvSpPr>
        <p:spPr/>
        <p:txBody>
          <a:bodyPr/>
          <a:lstStyle/>
          <a:p>
            <a:endParaRPr lang="en-PK"/>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374268582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DB01C-8B82-4D5D-9602-B00DD03FDF5D}" type="datetimeFigureOut">
              <a:rPr lang="en-PK" smtClean="0"/>
              <a:t>30/04/2022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416850128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DB01C-8B82-4D5D-9602-B00DD03FDF5D}" type="datetimeFigureOut">
              <a:rPr lang="en-PK" smtClean="0"/>
              <a:t>30/04/2022</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179825379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DB01C-8B82-4D5D-9602-B00DD03FDF5D}" type="datetimeFigureOut">
              <a:rPr lang="en-PK" smtClean="0"/>
              <a:t>30/04/2022</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166873176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DB01C-8B82-4D5D-9602-B00DD03FDF5D}" type="datetimeFigureOut">
              <a:rPr lang="en-PK" smtClean="0"/>
              <a:t>30/04/2022</a:t>
            </a:fld>
            <a:endParaRPr lang="en-PK"/>
          </a:p>
        </p:txBody>
      </p:sp>
      <p:sp>
        <p:nvSpPr>
          <p:cNvPr id="3" name="Footer Placeholder 2"/>
          <p:cNvSpPr>
            <a:spLocks noGrp="1"/>
          </p:cNvSpPr>
          <p:nvPr>
            <p:ph type="ftr" sz="quarter" idx="11"/>
          </p:nvPr>
        </p:nvSpPr>
        <p:spPr/>
        <p:txBody>
          <a:bodyPr/>
          <a:lstStyle/>
          <a:p>
            <a:endParaRPr lang="en-PK"/>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371826415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DB01C-8B82-4D5D-9602-B00DD03FDF5D}" type="datetimeFigureOut">
              <a:rPr lang="en-PK" smtClean="0"/>
              <a:t>30/04/2022</a:t>
            </a:fld>
            <a:endParaRPr lang="en-PK"/>
          </a:p>
        </p:txBody>
      </p:sp>
      <p:sp>
        <p:nvSpPr>
          <p:cNvPr id="6" name="Footer Placeholder 5"/>
          <p:cNvSpPr>
            <a:spLocks noGrp="1"/>
          </p:cNvSpPr>
          <p:nvPr>
            <p:ph type="ftr" sz="quarter" idx="11"/>
          </p:nvPr>
        </p:nvSpPr>
        <p:spPr/>
        <p:txBody>
          <a:bodyPr/>
          <a:lstStyle/>
          <a:p>
            <a:endParaRPr lang="en-PK"/>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316752402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DB01C-8B82-4D5D-9602-B00DD03FDF5D}" type="datetimeFigureOut">
              <a:rPr lang="en-PK" smtClean="0"/>
              <a:t>30/04/2022</a:t>
            </a:fld>
            <a:endParaRPr lang="en-PK"/>
          </a:p>
        </p:txBody>
      </p:sp>
      <p:sp>
        <p:nvSpPr>
          <p:cNvPr id="6" name="Footer Placeholder 5"/>
          <p:cNvSpPr>
            <a:spLocks noGrp="1"/>
          </p:cNvSpPr>
          <p:nvPr>
            <p:ph type="ftr" sz="quarter" idx="11"/>
          </p:nvPr>
        </p:nvSpPr>
        <p:spPr/>
        <p:txBody>
          <a:bodyPr/>
          <a:lstStyle/>
          <a:p>
            <a:endParaRPr lang="en-PK"/>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0B366F-02A0-4032-9305-102DBE5A1A3F}" type="slidenum">
              <a:rPr lang="en-PK" smtClean="0"/>
              <a:t>‹#›</a:t>
            </a:fld>
            <a:endParaRPr lang="en-PK"/>
          </a:p>
        </p:txBody>
      </p:sp>
    </p:spTree>
    <p:extLst>
      <p:ext uri="{BB962C8B-B14F-4D97-AF65-F5344CB8AC3E}">
        <p14:creationId xmlns:p14="http://schemas.microsoft.com/office/powerpoint/2010/main" val="78907937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36DB01C-8B82-4D5D-9602-B00DD03FDF5D}" type="datetimeFigureOut">
              <a:rPr lang="en-PK" smtClean="0"/>
              <a:t>30/04/2022</a:t>
            </a:fld>
            <a:endParaRPr lang="en-PK"/>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PK"/>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00B366F-02A0-4032-9305-102DBE5A1A3F}" type="slidenum">
              <a:rPr lang="en-PK" smtClean="0"/>
              <a:t>‹#›</a:t>
            </a:fld>
            <a:endParaRPr lang="en-PK"/>
          </a:p>
        </p:txBody>
      </p:sp>
    </p:spTree>
    <p:extLst>
      <p:ext uri="{BB962C8B-B14F-4D97-AF65-F5344CB8AC3E}">
        <p14:creationId xmlns:p14="http://schemas.microsoft.com/office/powerpoint/2010/main" val="22645935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ransition spd="slow">
    <p:wipe/>
  </p:transition>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rapyd.net/blog/local-payment-methods/" TargetMode="External"/><Relationship Id="rId2" Type="http://schemas.openxmlformats.org/officeDocument/2006/relationships/hyperlink" Target="https://zoovu.com/blog/women-vs-men-gender-differences-in-purchase-decision-makin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researchgate.net/figure/Product-wise-classification-of-preferred-mode-of-purchase_tbl1_342866190" TargetMode="External"/><Relationship Id="rId2" Type="http://schemas.openxmlformats.org/officeDocument/2006/relationships/hyperlink" Target="https://yourbusiness.azcentral.com/environmental-factors-affect-marketing-decisions-22203.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bazaarvoice.com/blog/many-reviews-take-achieve-meaningful-average-rating/" TargetMode="External"/><Relationship Id="rId2" Type="http://schemas.openxmlformats.org/officeDocument/2006/relationships/hyperlink" Target="https://en.wikipedia.org/wiki/Unit_price" TargetMode="External"/><Relationship Id="rId1" Type="http://schemas.openxmlformats.org/officeDocument/2006/relationships/slideLayout" Target="../slideLayouts/slideLayout2.xml"/><Relationship Id="rId4" Type="http://schemas.openxmlformats.org/officeDocument/2006/relationships/hyperlink" Target="https://www.merriam-webster.com/dictionary/unit%20price"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838E-F1C9-4905-9701-CDA951A52414}"/>
              </a:ext>
            </a:extLst>
          </p:cNvPr>
          <p:cNvSpPr>
            <a:spLocks noGrp="1"/>
          </p:cNvSpPr>
          <p:nvPr>
            <p:ph type="ctrTitle"/>
          </p:nvPr>
        </p:nvSpPr>
        <p:spPr>
          <a:xfrm>
            <a:off x="1524000" y="242596"/>
            <a:ext cx="9144000" cy="2387600"/>
          </a:xfrm>
        </p:spPr>
        <p:txBody>
          <a:bodyPr/>
          <a:lstStyle/>
          <a:p>
            <a:pPr algn="ctr"/>
            <a:r>
              <a:rPr lang="en-US" sz="6000" b="1" u="sng" kern="1200" dirty="0">
                <a:latin typeface="Calibri" panose="020F0502020204030204" pitchFamily="34" charset="0"/>
                <a:cs typeface="Calibri" panose="020F0502020204030204" pitchFamily="34" charset="0"/>
              </a:rPr>
              <a:t>SUPERMARKET SALES ANALYSIS</a:t>
            </a:r>
            <a:endParaRPr lang="en-PK"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80DFD01B-B6D9-4718-83F7-4A06A3807516}"/>
              </a:ext>
            </a:extLst>
          </p:cNvPr>
          <p:cNvSpPr>
            <a:spLocks noGrp="1"/>
          </p:cNvSpPr>
          <p:nvPr>
            <p:ph type="subTitle" idx="1"/>
          </p:nvPr>
        </p:nvSpPr>
        <p:spPr>
          <a:xfrm>
            <a:off x="478971" y="2841171"/>
            <a:ext cx="11234057" cy="3419670"/>
          </a:xfrm>
        </p:spPr>
        <p:txBody>
          <a:bodyPr>
            <a:noAutofit/>
          </a:bodyPr>
          <a:lstStyle/>
          <a:p>
            <a:pPr indent="-228600" algn="just">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MEMBERS:</a:t>
            </a:r>
          </a:p>
          <a:p>
            <a:pPr indent="-228600" algn="just">
              <a:buFont typeface="Arial" panose="020B0604020202020204" pitchFamily="34" charset="0"/>
              <a:buChar char="•"/>
            </a:pPr>
            <a:r>
              <a:rPr lang="en-US" sz="2000" dirty="0">
                <a:solidFill>
                  <a:schemeClr val="bg1"/>
                </a:solidFill>
                <a:latin typeface="Calibri" panose="020F0502020204030204" pitchFamily="34" charset="0"/>
                <a:cs typeface="Calibri" panose="020F0502020204030204" pitchFamily="34" charset="0"/>
              </a:rPr>
              <a:t>Ismail Ahmed Ansari (20K-0228)</a:t>
            </a:r>
          </a:p>
          <a:p>
            <a:pPr indent="-228600" algn="just">
              <a:buFont typeface="Arial" panose="020B0604020202020204" pitchFamily="34" charset="0"/>
              <a:buChar char="•"/>
            </a:pPr>
            <a:r>
              <a:rPr lang="en-US" sz="2000" dirty="0">
                <a:solidFill>
                  <a:schemeClr val="bg1"/>
                </a:solidFill>
                <a:latin typeface="Calibri" panose="020F0502020204030204" pitchFamily="34" charset="0"/>
                <a:cs typeface="Calibri" panose="020F0502020204030204" pitchFamily="34" charset="0"/>
              </a:rPr>
              <a:t>Insha Samnani (20K-0247)</a:t>
            </a:r>
          </a:p>
          <a:p>
            <a:pPr indent="-228600" algn="just">
              <a:buFont typeface="Arial" panose="020B0604020202020204" pitchFamily="34" charset="0"/>
              <a:buChar char="•"/>
            </a:pPr>
            <a:r>
              <a:rPr lang="en-US" sz="2000" dirty="0">
                <a:solidFill>
                  <a:schemeClr val="bg1"/>
                </a:solidFill>
                <a:latin typeface="Calibri" panose="020F0502020204030204" pitchFamily="34" charset="0"/>
                <a:cs typeface="Calibri" panose="020F0502020204030204" pitchFamily="34" charset="0"/>
              </a:rPr>
              <a:t>Yusra Adam (20K-0207)</a:t>
            </a:r>
          </a:p>
          <a:p>
            <a:pPr indent="-228600" algn="just">
              <a:buFont typeface="Arial" panose="020B0604020202020204" pitchFamily="34" charset="0"/>
              <a:buChar char="•"/>
            </a:pPr>
            <a:r>
              <a:rPr lang="en-US" sz="2000" dirty="0">
                <a:solidFill>
                  <a:schemeClr val="bg1"/>
                </a:solidFill>
                <a:latin typeface="Calibri" panose="020F0502020204030204" pitchFamily="34" charset="0"/>
                <a:cs typeface="Calibri" panose="020F0502020204030204" pitchFamily="34" charset="0"/>
              </a:rPr>
              <a:t>Abdullah Memon (20K-0283)</a:t>
            </a:r>
          </a:p>
          <a:p>
            <a:pPr indent="-228600" algn="just">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DUE DATE: </a:t>
            </a:r>
            <a:r>
              <a:rPr lang="en-US" sz="2000" dirty="0">
                <a:solidFill>
                  <a:schemeClr val="bg1"/>
                </a:solidFill>
                <a:latin typeface="Calibri" panose="020F0502020204030204" pitchFamily="34" charset="0"/>
                <a:cs typeface="Calibri" panose="020F0502020204030204" pitchFamily="34" charset="0"/>
              </a:rPr>
              <a:t>29TH April,2022</a:t>
            </a:r>
          </a:p>
          <a:p>
            <a:pPr indent="-228600" algn="just">
              <a:buFont typeface="Arial" panose="020B0604020202020204" pitchFamily="34" charset="0"/>
              <a:buChar char="•"/>
            </a:pPr>
            <a:r>
              <a:rPr lang="en-US" sz="2000" b="1" dirty="0">
                <a:solidFill>
                  <a:schemeClr val="bg1"/>
                </a:solidFill>
                <a:latin typeface="Calibri" panose="020F0502020204030204" pitchFamily="34" charset="0"/>
                <a:cs typeface="Calibri" panose="020F0502020204030204" pitchFamily="34" charset="0"/>
              </a:rPr>
              <a:t>COURSE TITLE: </a:t>
            </a:r>
            <a:r>
              <a:rPr lang="en-US" sz="2000" dirty="0">
                <a:solidFill>
                  <a:schemeClr val="bg1"/>
                </a:solidFill>
                <a:latin typeface="Calibri" panose="020F0502020204030204" pitchFamily="34" charset="0"/>
                <a:cs typeface="Calibri" panose="020F0502020204030204" pitchFamily="34" charset="0"/>
              </a:rPr>
              <a:t>PROBABILITY AND STATISTICS </a:t>
            </a:r>
          </a:p>
          <a:p>
            <a:pPr algn="just"/>
            <a:r>
              <a:rPr lang="en-US" sz="2000" dirty="0">
                <a:solidFill>
                  <a:schemeClr val="bg1"/>
                </a:solidFill>
                <a:latin typeface="Calibri" panose="020F0502020204030204" pitchFamily="34" charset="0"/>
                <a:cs typeface="Calibri" panose="020F0502020204030204" pitchFamily="34" charset="0"/>
              </a:rPr>
              <a:t>				(MT-0205)</a:t>
            </a:r>
            <a:endParaRPr lang="en-PK" sz="2000" dirty="0">
              <a:solidFill>
                <a:schemeClr val="bg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6B60EFE-6460-4EF1-83C0-B4B00024B72B}"/>
              </a:ext>
            </a:extLst>
          </p:cNvPr>
          <p:cNvPicPr>
            <a:picLocks noChangeAspect="1"/>
          </p:cNvPicPr>
          <p:nvPr/>
        </p:nvPicPr>
        <p:blipFill>
          <a:blip r:embed="rId2"/>
          <a:stretch>
            <a:fillRect/>
          </a:stretch>
        </p:blipFill>
        <p:spPr>
          <a:xfrm>
            <a:off x="6080993" y="2841171"/>
            <a:ext cx="5237201" cy="2318658"/>
          </a:xfrm>
          <a:prstGeom prst="rect">
            <a:avLst/>
          </a:prstGeom>
        </p:spPr>
      </p:pic>
      <p:sp>
        <p:nvSpPr>
          <p:cNvPr id="5" name="TextBox 4">
            <a:extLst>
              <a:ext uri="{FF2B5EF4-FFF2-40B4-BE49-F238E27FC236}">
                <a16:creationId xmlns:a16="http://schemas.microsoft.com/office/drawing/2014/main" id="{DF96C2BC-B074-4A2B-948E-1FAB36A36AF7}"/>
              </a:ext>
            </a:extLst>
          </p:cNvPr>
          <p:cNvSpPr txBox="1"/>
          <p:nvPr/>
        </p:nvSpPr>
        <p:spPr>
          <a:xfrm>
            <a:off x="6096000" y="5228771"/>
            <a:ext cx="5212702" cy="400110"/>
          </a:xfrm>
          <a:prstGeom prst="rect">
            <a:avLst/>
          </a:prstGeom>
          <a:noFill/>
        </p:spPr>
        <p:txBody>
          <a:bodyPr wrap="square" rtlCol="0">
            <a:spAutoFit/>
          </a:bodyPr>
          <a:lstStyle/>
          <a:p>
            <a:pPr algn="ctr"/>
            <a:r>
              <a:rPr lang="en-US" sz="2000" i="1" dirty="0">
                <a:solidFill>
                  <a:schemeClr val="bg1"/>
                </a:solidFill>
                <a:latin typeface="Calibri" panose="020F0502020204030204" pitchFamily="34" charset="0"/>
                <a:cs typeface="Calibri" panose="020F0502020204030204" pitchFamily="34" charset="0"/>
              </a:rPr>
              <a:t>Figure 1: Super Market</a:t>
            </a:r>
            <a:endParaRPr lang="en-PK" sz="2000"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8571049"/>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B7CD-F4EF-480C-80BA-C5BCB3DF1D3D}"/>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VARIABLE NAMES</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CAF6819-C007-4A65-95AF-9C0FA24889E2}"/>
              </a:ext>
            </a:extLst>
          </p:cNvPr>
          <p:cNvSpPr>
            <a:spLocks noGrp="1"/>
          </p:cNvSpPr>
          <p:nvPr>
            <p:ph idx="1"/>
          </p:nvPr>
        </p:nvSpPr>
        <p:spPr>
          <a:xfrm>
            <a:off x="2769150" y="2267339"/>
            <a:ext cx="8825659" cy="4432039"/>
          </a:xfrm>
        </p:spPr>
        <p:txBody>
          <a:bodyPr>
            <a:noAutofit/>
          </a:bodyPr>
          <a:lstStyle/>
          <a:p>
            <a:r>
              <a:rPr lang="en-US" sz="2000" b="1" dirty="0">
                <a:latin typeface="Calibri" panose="020F0502020204030204" pitchFamily="34" charset="0"/>
                <a:cs typeface="Calibri" panose="020F0502020204030204" pitchFamily="34" charset="0"/>
              </a:rPr>
              <a:t>INVOICE ID:</a:t>
            </a:r>
          </a:p>
          <a:p>
            <a:pPr lvl="1"/>
            <a:r>
              <a:rPr lang="en-US" sz="2000" dirty="0">
                <a:latin typeface="Calibri" panose="020F0502020204030204" pitchFamily="34" charset="0"/>
                <a:cs typeface="Calibri" panose="020F0502020204030204" pitchFamily="34" charset="0"/>
              </a:rPr>
              <a:t>Invoice ID, also called an invoice number is </a:t>
            </a:r>
          </a:p>
          <a:p>
            <a:pPr marL="457200" lvl="1" indent="0">
              <a:buNone/>
            </a:pPr>
            <a:r>
              <a:rPr lang="en-US" sz="2000" dirty="0">
                <a:latin typeface="Calibri" panose="020F0502020204030204" pitchFamily="34" charset="0"/>
                <a:cs typeface="Calibri" panose="020F0502020204030204" pitchFamily="34" charset="0"/>
              </a:rPr>
              <a:t>a computer-generated number that is assigned </a:t>
            </a:r>
          </a:p>
          <a:p>
            <a:pPr marL="457200" lvl="1" indent="0">
              <a:buNone/>
            </a:pPr>
            <a:r>
              <a:rPr lang="en-US" sz="2000" dirty="0">
                <a:latin typeface="Calibri" panose="020F0502020204030204" pitchFamily="34" charset="0"/>
                <a:cs typeface="Calibri" panose="020F0502020204030204" pitchFamily="34" charset="0"/>
              </a:rPr>
              <a:t>to each unique individual who does shop from </a:t>
            </a:r>
          </a:p>
          <a:p>
            <a:pPr marL="457200" lvl="1" indent="0">
              <a:buNone/>
            </a:pPr>
            <a:r>
              <a:rPr lang="en-US" sz="2000" dirty="0">
                <a:latin typeface="Calibri" panose="020F0502020204030204" pitchFamily="34" charset="0"/>
                <a:cs typeface="Calibri" panose="020F0502020204030204" pitchFamily="34" charset="0"/>
              </a:rPr>
              <a:t>a certain supermarket. </a:t>
            </a:r>
          </a:p>
          <a:p>
            <a:pPr lvl="1"/>
            <a:r>
              <a:rPr lang="en-US" sz="2000" dirty="0">
                <a:latin typeface="Calibri" panose="020F0502020204030204" pitchFamily="34" charset="0"/>
                <a:cs typeface="Calibri" panose="020F0502020204030204" pitchFamily="34" charset="0"/>
              </a:rPr>
              <a:t>Invoice numbers are important because it helps </a:t>
            </a:r>
          </a:p>
          <a:p>
            <a:pPr marL="457200" lvl="1" indent="0">
              <a:buNone/>
            </a:pPr>
            <a:r>
              <a:rPr lang="en-US" sz="2000" dirty="0">
                <a:latin typeface="Calibri" panose="020F0502020204030204" pitchFamily="34" charset="0"/>
                <a:cs typeface="Calibri" panose="020F0502020204030204" pitchFamily="34" charset="0"/>
              </a:rPr>
              <a:t>businesses to keep track of not just whether payments</a:t>
            </a:r>
          </a:p>
          <a:p>
            <a:pPr marL="457200" lvl="1" indent="0">
              <a:buNone/>
            </a:pPr>
            <a:r>
              <a:rPr lang="en-US" sz="2000" dirty="0">
                <a:latin typeface="Calibri" panose="020F0502020204030204" pitchFamily="34" charset="0"/>
                <a:cs typeface="Calibri" panose="020F0502020204030204" pitchFamily="34" charset="0"/>
              </a:rPr>
              <a:t>have been made but also by whom.</a:t>
            </a:r>
          </a:p>
          <a:p>
            <a:pPr lvl="1"/>
            <a:r>
              <a:rPr lang="en-US" sz="2000" dirty="0">
                <a:latin typeface="Calibri" panose="020F0502020204030204" pitchFamily="34" charset="0"/>
                <a:cs typeface="Calibri" panose="020F0502020204030204" pitchFamily="34" charset="0"/>
              </a:rPr>
              <a:t>In our dataset, we have tracked invoice ID of each </a:t>
            </a:r>
          </a:p>
          <a:p>
            <a:pPr marL="457200" lvl="1" indent="0">
              <a:buNone/>
            </a:pPr>
            <a:r>
              <a:rPr lang="en-US" sz="2000" dirty="0">
                <a:latin typeface="Calibri" panose="020F0502020204030204" pitchFamily="34" charset="0"/>
                <a:cs typeface="Calibri" panose="020F0502020204030204" pitchFamily="34" charset="0"/>
              </a:rPr>
              <a:t>customer in order to maintain record.</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686742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741158" y="2846096"/>
            <a:ext cx="8825659" cy="3416300"/>
          </a:xfrm>
        </p:spPr>
        <p:txBody>
          <a:bodyPr>
            <a:normAutofit/>
          </a:bodyPr>
          <a:lstStyle/>
          <a:p>
            <a:r>
              <a:rPr lang="en-US" sz="2000" b="1" dirty="0">
                <a:latin typeface="Calibri" panose="020F0502020204030204" pitchFamily="34" charset="0"/>
                <a:cs typeface="Calibri" panose="020F0502020204030204" pitchFamily="34" charset="0"/>
              </a:rPr>
              <a:t>BRANCHES:</a:t>
            </a:r>
          </a:p>
          <a:p>
            <a:pPr lvl="1"/>
            <a:r>
              <a:rPr lang="en-US" sz="2000" dirty="0">
                <a:latin typeface="Calibri" panose="020F0502020204030204" pitchFamily="34" charset="0"/>
                <a:cs typeface="Calibri" panose="020F0502020204030204" pitchFamily="34" charset="0"/>
              </a:rPr>
              <a:t>In our dataset, branches refers to a supermarket’s </a:t>
            </a:r>
          </a:p>
          <a:p>
            <a:pPr marL="457200" lvl="1" indent="0">
              <a:buNone/>
            </a:pPr>
            <a:r>
              <a:rPr lang="en-US" sz="2000" dirty="0">
                <a:latin typeface="Calibri" panose="020F0502020204030204" pitchFamily="34" charset="0"/>
                <a:cs typeface="Calibri" panose="020F0502020204030204" pitchFamily="34" charset="0"/>
              </a:rPr>
              <a:t>different stores at different locations.</a:t>
            </a:r>
          </a:p>
          <a:p>
            <a:pPr lvl="1"/>
            <a:r>
              <a:rPr lang="en-US" sz="2000" dirty="0">
                <a:latin typeface="Calibri" panose="020F0502020204030204" pitchFamily="34" charset="0"/>
                <a:cs typeface="Calibri" panose="020F0502020204030204" pitchFamily="34" charset="0"/>
              </a:rPr>
              <a:t>Maintaining from which branch customer has </a:t>
            </a:r>
          </a:p>
          <a:p>
            <a:pPr marL="457200" lvl="1" indent="0">
              <a:buNone/>
            </a:pPr>
            <a:r>
              <a:rPr lang="en-US" sz="2000" dirty="0">
                <a:latin typeface="Calibri" panose="020F0502020204030204" pitchFamily="34" charset="0"/>
                <a:cs typeface="Calibri" panose="020F0502020204030204" pitchFamily="34" charset="0"/>
              </a:rPr>
              <a:t>made purchase.</a:t>
            </a:r>
          </a:p>
          <a:p>
            <a:pPr lvl="1"/>
            <a:r>
              <a:rPr lang="en-US" sz="2000" dirty="0">
                <a:latin typeface="Calibri" panose="020F0502020204030204" pitchFamily="34" charset="0"/>
                <a:cs typeface="Calibri" panose="020F0502020204030204" pitchFamily="34" charset="0"/>
              </a:rPr>
              <a:t>In our dataset, we have three branches (A,B,C).</a:t>
            </a:r>
          </a:p>
        </p:txBody>
      </p:sp>
    </p:spTree>
    <p:extLst>
      <p:ext uri="{BB962C8B-B14F-4D97-AF65-F5344CB8AC3E}">
        <p14:creationId xmlns:p14="http://schemas.microsoft.com/office/powerpoint/2010/main" val="41502870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741158" y="2846096"/>
            <a:ext cx="8825659" cy="3416300"/>
          </a:xfrm>
        </p:spPr>
        <p:txBody>
          <a:bodyPr>
            <a:normAutofit/>
          </a:bodyPr>
          <a:lstStyle/>
          <a:p>
            <a:r>
              <a:rPr lang="en-US" sz="2000" b="1" dirty="0">
                <a:latin typeface="Calibri" panose="020F0502020204030204" pitchFamily="34" charset="0"/>
                <a:cs typeface="Calibri" panose="020F0502020204030204" pitchFamily="34" charset="0"/>
              </a:rPr>
              <a:t>CITY:</a:t>
            </a:r>
          </a:p>
          <a:p>
            <a:pPr lvl="1"/>
            <a:r>
              <a:rPr lang="en-US" sz="2000" dirty="0">
                <a:latin typeface="Calibri" panose="020F0502020204030204" pitchFamily="34" charset="0"/>
                <a:cs typeface="Calibri" panose="020F0502020204030204" pitchFamily="34" charset="0"/>
              </a:rPr>
              <a:t>Branches of a supermarket might be in same </a:t>
            </a:r>
          </a:p>
          <a:p>
            <a:pPr marL="457200" lvl="1" indent="0">
              <a:buNone/>
            </a:pPr>
            <a:r>
              <a:rPr lang="en-US" sz="2000" dirty="0">
                <a:latin typeface="Calibri" panose="020F0502020204030204" pitchFamily="34" charset="0"/>
                <a:cs typeface="Calibri" panose="020F0502020204030204" pitchFamily="34" charset="0"/>
              </a:rPr>
              <a:t>city or in different cities.</a:t>
            </a:r>
          </a:p>
          <a:p>
            <a:pPr lvl="1"/>
            <a:r>
              <a:rPr lang="en-US" sz="2000" dirty="0">
                <a:latin typeface="Calibri" panose="020F0502020204030204" pitchFamily="34" charset="0"/>
                <a:cs typeface="Calibri" panose="020F0502020204030204" pitchFamily="34" charset="0"/>
              </a:rPr>
              <a:t>We have three branches located in different cities </a:t>
            </a:r>
          </a:p>
          <a:p>
            <a:pPr marL="457200" lvl="1" indent="0">
              <a:buNone/>
            </a:pPr>
            <a:r>
              <a:rPr lang="en-US" sz="2000" dirty="0">
                <a:latin typeface="Calibri" panose="020F0502020204030204" pitchFamily="34" charset="0"/>
                <a:cs typeface="Calibri" panose="020F0502020204030204" pitchFamily="34" charset="0"/>
              </a:rPr>
              <a:t>(Yangon, Naypyitaw, Mandalay) maintained in our dataset.</a:t>
            </a:r>
          </a:p>
          <a:p>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799052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741158" y="2846096"/>
            <a:ext cx="8825659" cy="3416300"/>
          </a:xfrm>
        </p:spPr>
        <p:txBody>
          <a:bodyPr>
            <a:noAutofit/>
          </a:bodyPr>
          <a:lstStyle/>
          <a:p>
            <a:r>
              <a:rPr lang="en-US" sz="2000" b="1" dirty="0">
                <a:latin typeface="Calibri" panose="020F0502020204030204" pitchFamily="34" charset="0"/>
                <a:cs typeface="Calibri" panose="020F0502020204030204" pitchFamily="34" charset="0"/>
              </a:rPr>
              <a:t>CUSTOMER:</a:t>
            </a:r>
          </a:p>
          <a:p>
            <a:pPr lvl="1"/>
            <a:r>
              <a:rPr lang="en-US" sz="2000" dirty="0">
                <a:latin typeface="Calibri" panose="020F0502020204030204" pitchFamily="34" charset="0"/>
                <a:cs typeface="Calibri" panose="020F0502020204030204" pitchFamily="34" charset="0"/>
              </a:rPr>
              <a:t>Another variable in our dataset that specifies the </a:t>
            </a:r>
          </a:p>
          <a:p>
            <a:pPr marL="457200" lvl="1" indent="0">
              <a:buNone/>
            </a:pPr>
            <a:r>
              <a:rPr lang="en-US" sz="2000" dirty="0">
                <a:latin typeface="Calibri" panose="020F0502020204030204" pitchFamily="34" charset="0"/>
                <a:cs typeface="Calibri" panose="020F0502020204030204" pitchFamily="34" charset="0"/>
              </a:rPr>
              <a:t>type of customer, whether they are availing membership </a:t>
            </a:r>
          </a:p>
          <a:p>
            <a:pPr marL="457200" lvl="1" indent="0">
              <a:buNone/>
            </a:pPr>
            <a:r>
              <a:rPr lang="en-US" sz="2000" dirty="0">
                <a:latin typeface="Calibri" panose="020F0502020204030204" pitchFamily="34" charset="0"/>
                <a:cs typeface="Calibri" panose="020F0502020204030204" pitchFamily="34" charset="0"/>
              </a:rPr>
              <a:t>card or are normal customers.</a:t>
            </a:r>
          </a:p>
          <a:p>
            <a:pPr lvl="1"/>
            <a:r>
              <a:rPr lang="en-US" sz="2000" dirty="0">
                <a:latin typeface="Calibri" panose="020F0502020204030204" pitchFamily="34" charset="0"/>
                <a:cs typeface="Calibri" panose="020F0502020204030204" pitchFamily="34" charset="0"/>
              </a:rPr>
              <a:t>Member card serves as an identification and is used </a:t>
            </a:r>
          </a:p>
          <a:p>
            <a:pPr marL="457200" lvl="1" indent="0">
              <a:buNone/>
            </a:pPr>
            <a:r>
              <a:rPr lang="en-US" sz="2000" dirty="0">
                <a:latin typeface="Calibri" panose="020F0502020204030204" pitchFamily="34" charset="0"/>
                <a:cs typeface="Calibri" panose="020F0502020204030204" pitchFamily="34" charset="0"/>
              </a:rPr>
              <a:t>by customers to avail benefits and discounts.</a:t>
            </a:r>
          </a:p>
          <a:p>
            <a:pPr lvl="1"/>
            <a:r>
              <a:rPr lang="en-US" sz="2000" dirty="0">
                <a:latin typeface="Calibri" panose="020F0502020204030204" pitchFamily="34" charset="0"/>
                <a:cs typeface="Calibri" panose="020F0502020204030204" pitchFamily="34" charset="0"/>
              </a:rPr>
              <a:t>Normal customers don't have any member card and </a:t>
            </a:r>
          </a:p>
          <a:p>
            <a:pPr marL="457200" lvl="1" indent="0">
              <a:buNone/>
            </a:pPr>
            <a:r>
              <a:rPr lang="en-US" sz="2000" dirty="0">
                <a:latin typeface="Calibri" panose="020F0502020204030204" pitchFamily="34" charset="0"/>
                <a:cs typeface="Calibri" panose="020F0502020204030204" pitchFamily="34" charset="0"/>
              </a:rPr>
              <a:t>does normal purchase.</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328573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741158" y="2846096"/>
            <a:ext cx="8825659" cy="3416300"/>
          </a:xfrm>
        </p:spPr>
        <p:txBody>
          <a:bodyPr>
            <a:noAutofit/>
          </a:bodyPr>
          <a:lstStyle/>
          <a:p>
            <a:r>
              <a:rPr lang="en-US" sz="2000" b="1" dirty="0">
                <a:latin typeface="Calibri" panose="020F0502020204030204" pitchFamily="34" charset="0"/>
                <a:cs typeface="Calibri" panose="020F0502020204030204" pitchFamily="34" charset="0"/>
              </a:rPr>
              <a:t>GENDER:</a:t>
            </a:r>
          </a:p>
          <a:p>
            <a:pPr lvl="1"/>
            <a:r>
              <a:rPr lang="en-US" sz="2000" dirty="0">
                <a:latin typeface="Calibri" panose="020F0502020204030204" pitchFamily="34" charset="0"/>
                <a:cs typeface="Calibri" panose="020F0502020204030204" pitchFamily="34" charset="0"/>
              </a:rPr>
              <a:t>Gender of the customer: male or female.</a:t>
            </a:r>
          </a:p>
          <a:p>
            <a:pPr lvl="1"/>
            <a:r>
              <a:rPr lang="en-US" sz="2000" dirty="0">
                <a:latin typeface="Calibri" panose="020F0502020204030204" pitchFamily="34" charset="0"/>
                <a:cs typeface="Calibri" panose="020F0502020204030204" pitchFamily="34" charset="0"/>
              </a:rPr>
              <a:t>Which item was bought by which gender to </a:t>
            </a:r>
          </a:p>
          <a:p>
            <a:pPr marL="457200" lvl="1" indent="0">
              <a:buNone/>
            </a:pPr>
            <a:r>
              <a:rPr lang="en-US" sz="2000" dirty="0">
                <a:latin typeface="Calibri" panose="020F0502020204030204" pitchFamily="34" charset="0"/>
                <a:cs typeface="Calibri" panose="020F0502020204030204" pitchFamily="34" charset="0"/>
              </a:rPr>
              <a:t>keep track of the products being purchased by </a:t>
            </a:r>
          </a:p>
          <a:p>
            <a:pPr marL="457200" lvl="1" indent="0">
              <a:buNone/>
            </a:pPr>
            <a:r>
              <a:rPr lang="en-US" sz="2000" dirty="0">
                <a:latin typeface="Calibri" panose="020F0502020204030204" pitchFamily="34" charset="0"/>
                <a:cs typeface="Calibri" panose="020F0502020204030204" pitchFamily="34" charset="0"/>
              </a:rPr>
              <a:t>male or female.</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090030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805404" y="2584580"/>
            <a:ext cx="8825659" cy="4181669"/>
          </a:xfrm>
        </p:spPr>
        <p:txBody>
          <a:bodyPr>
            <a:noAutofit/>
          </a:bodyPr>
          <a:lstStyle/>
          <a:p>
            <a:r>
              <a:rPr lang="en-US" sz="2000" b="1" dirty="0">
                <a:latin typeface="Calibri" panose="020F0502020204030204" pitchFamily="34" charset="0"/>
                <a:cs typeface="Calibri" panose="020F0502020204030204" pitchFamily="34" charset="0"/>
              </a:rPr>
              <a:t>PRODUCT LINE:</a:t>
            </a:r>
          </a:p>
          <a:p>
            <a:pPr lvl="1"/>
            <a:r>
              <a:rPr lang="en-US" sz="2000" dirty="0">
                <a:latin typeface="Calibri" panose="020F0502020204030204" pitchFamily="34" charset="0"/>
                <a:cs typeface="Calibri" panose="020F0502020204030204" pitchFamily="34" charset="0"/>
              </a:rPr>
              <a:t>Product line is a group of connected products </a:t>
            </a:r>
          </a:p>
          <a:p>
            <a:pPr marL="457200" lvl="1" indent="0">
              <a:buNone/>
            </a:pPr>
            <a:r>
              <a:rPr lang="en-US" sz="2000" dirty="0">
                <a:latin typeface="Calibri" panose="020F0502020204030204" pitchFamily="34" charset="0"/>
                <a:cs typeface="Calibri" panose="020F0502020204030204" pitchFamily="34" charset="0"/>
              </a:rPr>
              <a:t>marketed under a single brand name by the same </a:t>
            </a:r>
          </a:p>
          <a:p>
            <a:pPr marL="457200" lvl="1" indent="0">
              <a:buNone/>
            </a:pPr>
            <a:r>
              <a:rPr lang="en-US" sz="2000" dirty="0">
                <a:latin typeface="Calibri" panose="020F0502020204030204" pitchFamily="34" charset="0"/>
                <a:cs typeface="Calibri" panose="020F0502020204030204" pitchFamily="34" charset="0"/>
              </a:rPr>
              <a:t>company.</a:t>
            </a:r>
          </a:p>
          <a:p>
            <a:pPr lvl="1"/>
            <a:r>
              <a:rPr lang="en-US" sz="2000" dirty="0">
                <a:latin typeface="Calibri" panose="020F0502020204030204" pitchFamily="34" charset="0"/>
                <a:cs typeface="Calibri" panose="020F0502020204030204" pitchFamily="34" charset="0"/>
              </a:rPr>
              <a:t>Product lines are created by companies as a marketing </a:t>
            </a:r>
          </a:p>
          <a:p>
            <a:pPr marL="457200" lvl="1" indent="0">
              <a:buNone/>
            </a:pPr>
            <a:r>
              <a:rPr lang="en-US" sz="2000" dirty="0">
                <a:latin typeface="Calibri" panose="020F0502020204030204" pitchFamily="34" charset="0"/>
                <a:cs typeface="Calibri" panose="020F0502020204030204" pitchFamily="34" charset="0"/>
              </a:rPr>
              <a:t>strategy to capture the sales of consumers. </a:t>
            </a:r>
          </a:p>
          <a:p>
            <a:pPr lvl="1"/>
            <a:r>
              <a:rPr lang="en-US" sz="2000" dirty="0">
                <a:latin typeface="Calibri" panose="020F0502020204030204" pitchFamily="34" charset="0"/>
                <a:cs typeface="Calibri" panose="020F0502020204030204" pitchFamily="34" charset="0"/>
              </a:rPr>
              <a:t>Categorization of items into electronic accessories, </a:t>
            </a:r>
          </a:p>
          <a:p>
            <a:pPr marL="457200" lvl="1" indent="0">
              <a:buNone/>
            </a:pPr>
            <a:r>
              <a:rPr lang="en-US" sz="2000" dirty="0">
                <a:latin typeface="Calibri" panose="020F0502020204030204" pitchFamily="34" charset="0"/>
                <a:cs typeface="Calibri" panose="020F0502020204030204" pitchFamily="34" charset="0"/>
              </a:rPr>
              <a:t>beauty products, health products, food and grocery, </a:t>
            </a:r>
          </a:p>
          <a:p>
            <a:pPr marL="457200" lvl="1" indent="0">
              <a:buNone/>
            </a:pPr>
            <a:r>
              <a:rPr lang="en-US" sz="2000" dirty="0">
                <a:latin typeface="Calibri" panose="020F0502020204030204" pitchFamily="34" charset="0"/>
                <a:cs typeface="Calibri" panose="020F0502020204030204" pitchFamily="34" charset="0"/>
              </a:rPr>
              <a:t>sports, travel and many more.</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895403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917371" y="2676331"/>
            <a:ext cx="8825659" cy="4181669"/>
          </a:xfrm>
        </p:spPr>
        <p:txBody>
          <a:bodyPr>
            <a:noAutofit/>
          </a:bodyPr>
          <a:lstStyle/>
          <a:p>
            <a:r>
              <a:rPr lang="en-US" sz="2000" b="1" dirty="0">
                <a:latin typeface="Calibri" panose="020F0502020204030204" pitchFamily="34" charset="0"/>
                <a:cs typeface="Calibri" panose="020F0502020204030204" pitchFamily="34" charset="0"/>
              </a:rPr>
              <a:t>UNIT PRICE:</a:t>
            </a:r>
          </a:p>
          <a:p>
            <a:pPr lvl="1"/>
            <a:r>
              <a:rPr lang="en-US" sz="2000" dirty="0">
                <a:latin typeface="Calibri" panose="020F0502020204030204" pitchFamily="34" charset="0"/>
                <a:cs typeface="Calibri" panose="020F0502020204030204" pitchFamily="34" charset="0"/>
              </a:rPr>
              <a:t>The price for a single unit of measure of a product </a:t>
            </a:r>
          </a:p>
          <a:p>
            <a:pPr marL="457200" lvl="1" indent="0">
              <a:buNone/>
            </a:pPr>
            <a:r>
              <a:rPr lang="en-US" sz="2000" dirty="0">
                <a:latin typeface="Calibri" panose="020F0502020204030204" pitchFamily="34" charset="0"/>
                <a:cs typeface="Calibri" panose="020F0502020204030204" pitchFamily="34" charset="0"/>
              </a:rPr>
              <a:t>sold in more or less than the single unit.</a:t>
            </a:r>
          </a:p>
          <a:p>
            <a:pPr lvl="1"/>
            <a:r>
              <a:rPr lang="en-US" sz="2000" dirty="0">
                <a:latin typeface="Calibri" panose="020F0502020204030204" pitchFamily="34" charset="0"/>
                <a:cs typeface="Calibri" panose="020F0502020204030204" pitchFamily="34" charset="0"/>
              </a:rPr>
              <a:t>If quantity and total price is known, simply divide </a:t>
            </a:r>
          </a:p>
          <a:p>
            <a:pPr marL="457200" lvl="1" indent="0">
              <a:buNone/>
            </a:pPr>
            <a:r>
              <a:rPr lang="en-US" sz="2000" dirty="0">
                <a:latin typeface="Calibri" panose="020F0502020204030204" pitchFamily="34" charset="0"/>
                <a:cs typeface="Calibri" panose="020F0502020204030204" pitchFamily="34" charset="0"/>
              </a:rPr>
              <a:t>the total price by quantity to find the unit price.</a:t>
            </a:r>
          </a:p>
          <a:p>
            <a:pPr lvl="1"/>
            <a:r>
              <a:rPr lang="en-US" sz="2000" dirty="0">
                <a:latin typeface="Calibri" panose="020F0502020204030204" pitchFamily="34" charset="0"/>
                <a:cs typeface="Calibri" panose="020F0502020204030204" pitchFamily="34" charset="0"/>
              </a:rPr>
              <a:t>Unit price may vary depending on the size of the </a:t>
            </a:r>
          </a:p>
          <a:p>
            <a:pPr marL="457200" lvl="1" indent="0">
              <a:buNone/>
            </a:pPr>
            <a:r>
              <a:rPr lang="en-US" sz="2000" dirty="0">
                <a:latin typeface="Calibri" panose="020F0502020204030204" pitchFamily="34" charset="0"/>
                <a:cs typeface="Calibri" panose="020F0502020204030204" pitchFamily="34" charset="0"/>
              </a:rPr>
              <a:t>product, help you to save money by comparing the </a:t>
            </a:r>
          </a:p>
          <a:p>
            <a:pPr marL="457200" lvl="1" indent="0">
              <a:buNone/>
            </a:pPr>
            <a:r>
              <a:rPr lang="en-US" sz="2000" dirty="0">
                <a:latin typeface="Calibri" panose="020F0502020204030204" pitchFamily="34" charset="0"/>
                <a:cs typeface="Calibri" panose="020F0502020204030204" pitchFamily="34" charset="0"/>
              </a:rPr>
              <a:t>cost of the same item in different sized containers </a:t>
            </a:r>
          </a:p>
          <a:p>
            <a:pPr marL="457200" lvl="1" indent="0">
              <a:buNone/>
            </a:pPr>
            <a:r>
              <a:rPr lang="en-US" sz="2000" dirty="0">
                <a:latin typeface="Calibri" panose="020F0502020204030204" pitchFamily="34" charset="0"/>
                <a:cs typeface="Calibri" panose="020F0502020204030204" pitchFamily="34" charset="0"/>
              </a:rPr>
              <a:t>or different brands.</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136146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3041811" y="2915039"/>
            <a:ext cx="8825659" cy="4181669"/>
          </a:xfrm>
        </p:spPr>
        <p:txBody>
          <a:bodyPr>
            <a:noAutofit/>
          </a:bodyPr>
          <a:lstStyle/>
          <a:p>
            <a:r>
              <a:rPr lang="en-US" sz="2000" b="1" dirty="0">
                <a:latin typeface="Calibri" panose="020F0502020204030204" pitchFamily="34" charset="0"/>
                <a:cs typeface="Calibri" panose="020F0502020204030204" pitchFamily="34" charset="0"/>
              </a:rPr>
              <a:t>QUANTITY:</a:t>
            </a:r>
          </a:p>
          <a:p>
            <a:r>
              <a:rPr lang="en-US" sz="2000" dirty="0">
                <a:latin typeface="Calibri" panose="020F0502020204030204" pitchFamily="34" charset="0"/>
                <a:cs typeface="Calibri" panose="020F0502020204030204" pitchFamily="34" charset="0"/>
              </a:rPr>
              <a:t>Quantity in our dataset, represents the number of </a:t>
            </a:r>
          </a:p>
          <a:p>
            <a:pPr marL="0" indent="0">
              <a:buNone/>
            </a:pPr>
            <a:r>
              <a:rPr lang="en-US" sz="2000" dirty="0">
                <a:latin typeface="Calibri" panose="020F0502020204030204" pitchFamily="34" charset="0"/>
                <a:cs typeface="Calibri" panose="020F0502020204030204" pitchFamily="34" charset="0"/>
              </a:rPr>
              <a:t>purchases made by a customer.</a:t>
            </a:r>
          </a:p>
          <a:p>
            <a:r>
              <a:rPr lang="en-US" sz="2000" dirty="0">
                <a:latin typeface="Calibri" panose="020F0502020204030204" pitchFamily="34" charset="0"/>
                <a:cs typeface="Calibri" panose="020F0502020204030204" pitchFamily="34" charset="0"/>
              </a:rPr>
              <a:t>An important variable to further proceed with the </a:t>
            </a:r>
          </a:p>
          <a:p>
            <a:pPr marL="0" indent="0">
              <a:buNone/>
            </a:pPr>
            <a:r>
              <a:rPr lang="en-US" sz="2000" dirty="0">
                <a:latin typeface="Calibri" panose="020F0502020204030204" pitchFamily="34" charset="0"/>
                <a:cs typeface="Calibri" panose="020F0502020204030204" pitchFamily="34" charset="0"/>
              </a:rPr>
              <a:t>billing for the products of a customer.</a:t>
            </a:r>
          </a:p>
        </p:txBody>
      </p:sp>
    </p:spTree>
    <p:extLst>
      <p:ext uri="{BB962C8B-B14F-4D97-AF65-F5344CB8AC3E}">
        <p14:creationId xmlns:p14="http://schemas.microsoft.com/office/powerpoint/2010/main" val="4621679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3366341" y="2457839"/>
            <a:ext cx="8825659" cy="4181669"/>
          </a:xfrm>
        </p:spPr>
        <p:txBody>
          <a:bodyPr>
            <a:noAutofit/>
          </a:bodyPr>
          <a:lstStyle/>
          <a:p>
            <a:r>
              <a:rPr lang="en-US" sz="2000" b="1" dirty="0">
                <a:latin typeface="Calibri" panose="020F0502020204030204" pitchFamily="34" charset="0"/>
                <a:cs typeface="Calibri" panose="020F0502020204030204" pitchFamily="34" charset="0"/>
              </a:rPr>
              <a:t>TAX:</a:t>
            </a:r>
          </a:p>
          <a:p>
            <a:pPr lvl="1"/>
            <a:r>
              <a:rPr lang="en-US" sz="2000" dirty="0">
                <a:latin typeface="Calibri" panose="020F0502020204030204" pitchFamily="34" charset="0"/>
                <a:cs typeface="Calibri" panose="020F0502020204030204" pitchFamily="34" charset="0"/>
              </a:rPr>
              <a:t>Tax is basically amount of money that a person </a:t>
            </a:r>
          </a:p>
          <a:p>
            <a:pPr marL="400050" lvl="1" indent="0">
              <a:buNone/>
            </a:pPr>
            <a:r>
              <a:rPr lang="en-US" sz="2000" dirty="0">
                <a:latin typeface="Calibri" panose="020F0502020204030204" pitchFamily="34" charset="0"/>
                <a:cs typeface="Calibri" panose="020F0502020204030204" pitchFamily="34" charset="0"/>
              </a:rPr>
              <a:t>needs to pay on public expenditures based on his </a:t>
            </a:r>
          </a:p>
          <a:p>
            <a:pPr marL="400050" lvl="1" indent="0">
              <a:buNone/>
            </a:pPr>
            <a:r>
              <a:rPr lang="en-US" sz="2000" dirty="0">
                <a:latin typeface="Calibri" panose="020F0502020204030204" pitchFamily="34" charset="0"/>
                <a:cs typeface="Calibri" panose="020F0502020204030204" pitchFamily="34" charset="0"/>
              </a:rPr>
              <a:t>income. </a:t>
            </a:r>
          </a:p>
          <a:p>
            <a:pPr lvl="1"/>
            <a:r>
              <a:rPr lang="en-US" sz="2000" dirty="0">
                <a:latin typeface="Calibri" panose="020F0502020204030204" pitchFamily="34" charset="0"/>
                <a:cs typeface="Calibri" panose="020F0502020204030204" pitchFamily="34" charset="0"/>
              </a:rPr>
              <a:t>Imposing tax on products purchased by every </a:t>
            </a:r>
          </a:p>
          <a:p>
            <a:pPr marL="400050" lvl="1" indent="0">
              <a:buNone/>
            </a:pPr>
            <a:r>
              <a:rPr lang="en-US" sz="2000" dirty="0">
                <a:latin typeface="Calibri" panose="020F0502020204030204" pitchFamily="34" charset="0"/>
                <a:cs typeface="Calibri" panose="020F0502020204030204" pitchFamily="34" charset="0"/>
              </a:rPr>
              <a:t>customer.</a:t>
            </a:r>
          </a:p>
          <a:p>
            <a:pPr lvl="1"/>
            <a:r>
              <a:rPr lang="en-US" sz="2000" dirty="0">
                <a:latin typeface="Calibri" panose="020F0502020204030204" pitchFamily="34" charset="0"/>
                <a:cs typeface="Calibri" panose="020F0502020204030204" pitchFamily="34" charset="0"/>
              </a:rPr>
              <a:t>In our data, we have assigned a tax of 5% on </a:t>
            </a:r>
          </a:p>
          <a:p>
            <a:pPr marL="400050" lvl="1" indent="0">
              <a:buNone/>
            </a:pPr>
            <a:r>
              <a:rPr lang="en-US" sz="2000" dirty="0">
                <a:latin typeface="Calibri" panose="020F0502020204030204" pitchFamily="34" charset="0"/>
                <a:cs typeface="Calibri" panose="020F0502020204030204" pitchFamily="34" charset="0"/>
              </a:rPr>
              <a:t>products purchased by customers.</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20465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3301027" y="2812403"/>
            <a:ext cx="8825659" cy="4181669"/>
          </a:xfrm>
        </p:spPr>
        <p:txBody>
          <a:bodyPr>
            <a:noAutofit/>
          </a:bodyPr>
          <a:lstStyle/>
          <a:p>
            <a:r>
              <a:rPr lang="en-US" sz="2000" b="1" dirty="0">
                <a:latin typeface="Calibri" panose="020F0502020204030204" pitchFamily="34" charset="0"/>
                <a:cs typeface="Calibri" panose="020F0502020204030204" pitchFamily="34" charset="0"/>
              </a:rPr>
              <a:t>TOTAL:</a:t>
            </a:r>
          </a:p>
          <a:p>
            <a:pPr lvl="1"/>
            <a:r>
              <a:rPr lang="en-US" sz="2000" dirty="0">
                <a:latin typeface="Calibri" panose="020F0502020204030204" pitchFamily="34" charset="0"/>
                <a:cs typeface="Calibri" panose="020F0502020204030204" pitchFamily="34" charset="0"/>
              </a:rPr>
              <a:t>The variable total specifies the total amount of </a:t>
            </a:r>
          </a:p>
          <a:p>
            <a:pPr marL="457200" lvl="1" indent="0">
              <a:buNone/>
            </a:pPr>
            <a:r>
              <a:rPr lang="en-US" sz="2000" dirty="0">
                <a:latin typeface="Calibri" panose="020F0502020204030204" pitchFamily="34" charset="0"/>
                <a:cs typeface="Calibri" panose="020F0502020204030204" pitchFamily="34" charset="0"/>
              </a:rPr>
              <a:t>the product after including tax as well.</a:t>
            </a:r>
          </a:p>
          <a:p>
            <a:pPr lvl="1"/>
            <a:r>
              <a:rPr lang="en-US" sz="2000" dirty="0">
                <a:latin typeface="Calibri" panose="020F0502020204030204" pitchFamily="34" charset="0"/>
                <a:cs typeface="Calibri" panose="020F0502020204030204" pitchFamily="34" charset="0"/>
              </a:rPr>
              <a:t>Total is calculated by multiplying unit price with </a:t>
            </a:r>
          </a:p>
          <a:p>
            <a:pPr marL="457200" lvl="1" indent="0">
              <a:buNone/>
            </a:pPr>
            <a:r>
              <a:rPr lang="en-US" sz="2000" dirty="0">
                <a:latin typeface="Calibri" panose="020F0502020204030204" pitchFamily="34" charset="0"/>
                <a:cs typeface="Calibri" panose="020F0502020204030204" pitchFamily="34" charset="0"/>
              </a:rPr>
              <a:t>the quantity and adding the 5% tax in it.</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424366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EF95-8605-403E-93C2-04A5396B1C18}"/>
              </a:ext>
            </a:extLst>
          </p:cNvPr>
          <p:cNvSpPr>
            <a:spLocks noGrp="1"/>
          </p:cNvSpPr>
          <p:nvPr>
            <p:ph type="title"/>
          </p:nvPr>
        </p:nvSpPr>
        <p:spPr/>
        <p:txBody>
          <a:bodyPr/>
          <a:lstStyle/>
          <a:p>
            <a:pPr algn="ctr"/>
            <a:r>
              <a:rPr lang="en-US" sz="4000" b="1" dirty="0">
                <a:solidFill>
                  <a:schemeClr val="bg1"/>
                </a:solidFill>
                <a:latin typeface="Calibri" panose="020F0502020204030204" pitchFamily="34" charset="0"/>
                <a:cs typeface="Calibri" panose="020F0502020204030204" pitchFamily="34" charset="0"/>
              </a:rPr>
              <a:t>ABSTRACT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9EF9B4D-3666-4007-B84D-DB5EBD10D1B0}"/>
              </a:ext>
            </a:extLst>
          </p:cNvPr>
          <p:cNvSpPr>
            <a:spLocks noGrp="1"/>
          </p:cNvSpPr>
          <p:nvPr>
            <p:ph idx="1"/>
          </p:nvPr>
        </p:nvSpPr>
        <p:spPr>
          <a:xfrm>
            <a:off x="2722497" y="2640823"/>
            <a:ext cx="8825659" cy="3416300"/>
          </a:xfrm>
        </p:spPr>
        <p:txBody>
          <a:bodyPr>
            <a:normAutofit/>
          </a:bodyPr>
          <a:lstStyle/>
          <a:p>
            <a:r>
              <a:rPr lang="en-US" sz="2000" dirty="0">
                <a:effectLst/>
                <a:latin typeface="Calibri" panose="020F0502020204030204" pitchFamily="34" charset="0"/>
                <a:ea typeface="Calibri" panose="020F0502020204030204" pitchFamily="34" charset="0"/>
                <a:cs typeface="Calibri" panose="020F0502020204030204" pitchFamily="34" charset="0"/>
              </a:rPr>
              <a:t>Revenue and sales market in business is considered </a:t>
            </a:r>
          </a:p>
          <a:p>
            <a:pPr marL="0"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	a key element for growth, measures are taken to avoid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unnecessary, and steps are taken to do the things </a:t>
            </a:r>
          </a:p>
          <a:p>
            <a:pPr marL="0"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	repeatedly done in D2C and B2B businesses, to increase </a:t>
            </a:r>
          </a:p>
          <a:p>
            <a:pPr marL="0"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	the valuation amounts. As queues in supermarkets seem </a:t>
            </a:r>
          </a:p>
          <a:p>
            <a:pPr marL="0"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	to be inevitable, we try to find solutions that can improve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and speed up the checkout process. </a:t>
            </a:r>
          </a:p>
        </p:txBody>
      </p:sp>
    </p:spTree>
    <p:extLst>
      <p:ext uri="{BB962C8B-B14F-4D97-AF65-F5344CB8AC3E}">
        <p14:creationId xmlns:p14="http://schemas.microsoft.com/office/powerpoint/2010/main" val="248486542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974454" y="2513823"/>
            <a:ext cx="8825659" cy="4181669"/>
          </a:xfrm>
        </p:spPr>
        <p:txBody>
          <a:bodyPr>
            <a:noAutofit/>
          </a:bodyPr>
          <a:lstStyle/>
          <a:p>
            <a:r>
              <a:rPr lang="en-US" sz="2000" b="1" dirty="0">
                <a:latin typeface="Calibri" panose="020F0502020204030204" pitchFamily="34" charset="0"/>
                <a:cs typeface="Calibri" panose="020F0502020204030204" pitchFamily="34" charset="0"/>
              </a:rPr>
              <a:t>DATE:</a:t>
            </a:r>
          </a:p>
          <a:p>
            <a:pPr lvl="1"/>
            <a:r>
              <a:rPr lang="en-US" sz="2000" dirty="0">
                <a:latin typeface="Calibri" panose="020F0502020204030204" pitchFamily="34" charset="0"/>
                <a:cs typeface="Calibri" panose="020F0502020204030204" pitchFamily="34" charset="0"/>
              </a:rPr>
              <a:t>Date variable talks about the date on which the </a:t>
            </a:r>
          </a:p>
          <a:p>
            <a:pPr marL="457200" lvl="1" indent="0">
              <a:buNone/>
            </a:pPr>
            <a:r>
              <a:rPr lang="en-US" sz="2000" dirty="0">
                <a:latin typeface="Calibri" panose="020F0502020204030204" pitchFamily="34" charset="0"/>
                <a:cs typeface="Calibri" panose="020F0502020204030204" pitchFamily="34" charset="0"/>
              </a:rPr>
              <a:t>product was purchased by the customer.</a:t>
            </a:r>
          </a:p>
          <a:p>
            <a:pPr lvl="1"/>
            <a:r>
              <a:rPr lang="en-US" sz="2000" dirty="0">
                <a:latin typeface="Calibri" panose="020F0502020204030204" pitchFamily="34" charset="0"/>
                <a:cs typeface="Calibri" panose="020F0502020204030204" pitchFamily="34" charset="0"/>
              </a:rPr>
              <a:t>Important to maintain in case if a customer wants to </a:t>
            </a:r>
          </a:p>
          <a:p>
            <a:pPr marL="457200" lvl="1" indent="0">
              <a:buNone/>
            </a:pPr>
            <a:r>
              <a:rPr lang="en-US" sz="2000" dirty="0">
                <a:latin typeface="Calibri" panose="020F0502020204030204" pitchFamily="34" charset="0"/>
                <a:cs typeface="Calibri" panose="020F0502020204030204" pitchFamily="34" charset="0"/>
              </a:rPr>
              <a:t>return that product or checking for the warranty period.</a:t>
            </a:r>
          </a:p>
          <a:p>
            <a:endParaRPr lang="en-US" sz="2000" b="1"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TIME:</a:t>
            </a:r>
          </a:p>
          <a:p>
            <a:pPr lvl="1"/>
            <a:r>
              <a:rPr lang="en-US" sz="2000" dirty="0">
                <a:latin typeface="Calibri" panose="020F0502020204030204" pitchFamily="34" charset="0"/>
                <a:cs typeface="Calibri" panose="020F0502020204030204" pitchFamily="34" charset="0"/>
              </a:rPr>
              <a:t>Time tells at which time the product was bought by </a:t>
            </a:r>
          </a:p>
          <a:p>
            <a:pPr marL="457200" lvl="1" indent="0">
              <a:buNone/>
            </a:pPr>
            <a:r>
              <a:rPr lang="en-US" sz="2000" dirty="0">
                <a:latin typeface="Calibri" panose="020F0502020204030204" pitchFamily="34" charset="0"/>
                <a:cs typeface="Calibri" panose="020F0502020204030204" pitchFamily="34" charset="0"/>
              </a:rPr>
              <a:t>the customer.</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575491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974454" y="2513823"/>
            <a:ext cx="8825659" cy="4181669"/>
          </a:xfrm>
        </p:spPr>
        <p:txBody>
          <a:bodyPr>
            <a:noAutofit/>
          </a:bodyPr>
          <a:lstStyle/>
          <a:p>
            <a:r>
              <a:rPr lang="en-US" sz="2000" b="1" dirty="0">
                <a:latin typeface="Calibri" panose="020F0502020204030204" pitchFamily="34" charset="0"/>
                <a:cs typeface="Calibri" panose="020F0502020204030204" pitchFamily="34" charset="0"/>
              </a:rPr>
              <a:t>PAYMENT:</a:t>
            </a:r>
          </a:p>
          <a:p>
            <a:pPr lvl="1"/>
            <a:r>
              <a:rPr lang="en-US" sz="2000" dirty="0">
                <a:latin typeface="Calibri" panose="020F0502020204030204" pitchFamily="34" charset="0"/>
                <a:cs typeface="Calibri" panose="020F0502020204030204" pitchFamily="34" charset="0"/>
              </a:rPr>
              <a:t>Payment variable specifies the mode of payment </a:t>
            </a:r>
          </a:p>
          <a:p>
            <a:pPr marL="457200" lvl="1" indent="0">
              <a:buNone/>
            </a:pPr>
            <a:r>
              <a:rPr lang="en-US" sz="2000" dirty="0">
                <a:latin typeface="Calibri" panose="020F0502020204030204" pitchFamily="34" charset="0"/>
                <a:cs typeface="Calibri" panose="020F0502020204030204" pitchFamily="34" charset="0"/>
              </a:rPr>
              <a:t>of customer that could either be through cash or </a:t>
            </a:r>
          </a:p>
          <a:p>
            <a:pPr marL="457200" lvl="1" indent="0">
              <a:buNone/>
            </a:pPr>
            <a:r>
              <a:rPr lang="en-US" sz="2000" dirty="0">
                <a:latin typeface="Calibri" panose="020F0502020204030204" pitchFamily="34" charset="0"/>
                <a:cs typeface="Calibri" panose="020F0502020204030204" pitchFamily="34" charset="0"/>
              </a:rPr>
              <a:t>credit card.</a:t>
            </a:r>
          </a:p>
          <a:p>
            <a:pPr lvl="1"/>
            <a:r>
              <a:rPr lang="en-US" sz="2000" dirty="0">
                <a:latin typeface="Calibri" panose="020F0502020204030204" pitchFamily="34" charset="0"/>
                <a:cs typeface="Calibri" panose="020F0502020204030204" pitchFamily="34" charset="0"/>
              </a:rPr>
              <a:t>Variety of payment options opens door for more </a:t>
            </a:r>
          </a:p>
          <a:p>
            <a:pPr marL="457200" lvl="1" indent="0">
              <a:buNone/>
            </a:pPr>
            <a:r>
              <a:rPr lang="en-US" sz="2000" dirty="0">
                <a:latin typeface="Calibri" panose="020F0502020204030204" pitchFamily="34" charset="0"/>
                <a:cs typeface="Calibri" panose="020F0502020204030204" pitchFamily="34" charset="0"/>
              </a:rPr>
              <a:t>customers as it is feasible for them.</a:t>
            </a:r>
          </a:p>
          <a:p>
            <a:pPr lvl="1"/>
            <a:r>
              <a:rPr lang="en-US" sz="2000" dirty="0">
                <a:latin typeface="Calibri" panose="020F0502020204030204" pitchFamily="34" charset="0"/>
                <a:cs typeface="Calibri" panose="020F0502020204030204" pitchFamily="34" charset="0"/>
              </a:rPr>
              <a:t>In our data set, we have mentioned only three </a:t>
            </a:r>
          </a:p>
          <a:p>
            <a:pPr marL="457200" lvl="1" indent="0">
              <a:buNone/>
            </a:pPr>
            <a:r>
              <a:rPr lang="en-US" sz="2000" dirty="0">
                <a:latin typeface="Calibri" panose="020F0502020204030204" pitchFamily="34" charset="0"/>
                <a:cs typeface="Calibri" panose="020F0502020204030204" pitchFamily="34" charset="0"/>
              </a:rPr>
              <a:t>modes cash, credit card and E-wallet.</a:t>
            </a:r>
          </a:p>
        </p:txBody>
      </p:sp>
    </p:spTree>
    <p:extLst>
      <p:ext uri="{BB962C8B-B14F-4D97-AF65-F5344CB8AC3E}">
        <p14:creationId xmlns:p14="http://schemas.microsoft.com/office/powerpoint/2010/main" val="24279332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974454" y="2765750"/>
            <a:ext cx="8825659" cy="4181669"/>
          </a:xfrm>
        </p:spPr>
        <p:txBody>
          <a:bodyPr>
            <a:noAutofit/>
          </a:bodyPr>
          <a:lstStyle/>
          <a:p>
            <a:r>
              <a:rPr lang="en-US" sz="2000" b="1" dirty="0">
                <a:latin typeface="Calibri" panose="020F0502020204030204" pitchFamily="34" charset="0"/>
                <a:cs typeface="Calibri" panose="020F0502020204030204" pitchFamily="34" charset="0"/>
              </a:rPr>
              <a:t>COST OF GOODS SOLD (COGS):</a:t>
            </a:r>
          </a:p>
          <a:p>
            <a:pPr lvl="1"/>
            <a:r>
              <a:rPr lang="en-US" sz="2000" dirty="0">
                <a:latin typeface="Calibri" panose="020F0502020204030204" pitchFamily="34" charset="0"/>
                <a:cs typeface="Calibri" panose="020F0502020204030204" pitchFamily="34" charset="0"/>
              </a:rPr>
              <a:t>COGS is the direct cost of producing the goods</a:t>
            </a:r>
          </a:p>
          <a:p>
            <a:pPr marL="457200" lvl="1" indent="0">
              <a:buNone/>
            </a:pPr>
            <a:r>
              <a:rPr lang="en-US" sz="2000" dirty="0">
                <a:latin typeface="Calibri" panose="020F0502020204030204" pitchFamily="34" charset="0"/>
                <a:cs typeface="Calibri" panose="020F0502020204030204" pitchFamily="34" charset="0"/>
              </a:rPr>
              <a:t>sold by a company or services offered by the company.</a:t>
            </a:r>
          </a:p>
          <a:p>
            <a:pPr lvl="1"/>
            <a:r>
              <a:rPr lang="en-US" sz="2000" dirty="0">
                <a:latin typeface="Calibri" panose="020F0502020204030204" pitchFamily="34" charset="0"/>
                <a:cs typeface="Calibri" panose="020F0502020204030204" pitchFamily="34" charset="0"/>
              </a:rPr>
              <a:t>COGS includes the cost of material and labor </a:t>
            </a:r>
          </a:p>
          <a:p>
            <a:pPr marL="457200" lvl="1" indent="0">
              <a:buNone/>
            </a:pPr>
            <a:r>
              <a:rPr lang="en-US" sz="2000" dirty="0">
                <a:latin typeface="Calibri" panose="020F0502020204030204" pitchFamily="34" charset="0"/>
                <a:cs typeface="Calibri" panose="020F0502020204030204" pitchFamily="34" charset="0"/>
              </a:rPr>
              <a:t>directly used to create the goods.</a:t>
            </a:r>
          </a:p>
          <a:p>
            <a:pPr lvl="1"/>
            <a:r>
              <a:rPr lang="en-US" sz="2000" dirty="0">
                <a:latin typeface="Calibri" panose="020F0502020204030204" pitchFamily="34" charset="0"/>
                <a:cs typeface="Calibri" panose="020F0502020204030204" pitchFamily="34" charset="0"/>
              </a:rPr>
              <a:t>COGS excludes costs such as overheads, marketing </a:t>
            </a:r>
          </a:p>
          <a:p>
            <a:pPr marL="457200" lvl="1" indent="0">
              <a:buNone/>
            </a:pPr>
            <a:r>
              <a:rPr lang="en-US" sz="2000" dirty="0">
                <a:latin typeface="Calibri" panose="020F0502020204030204" pitchFamily="34" charset="0"/>
                <a:cs typeface="Calibri" panose="020F0502020204030204" pitchFamily="34" charset="0"/>
              </a:rPr>
              <a:t>and advertising expenses.</a:t>
            </a:r>
          </a:p>
        </p:txBody>
      </p:sp>
    </p:spTree>
    <p:extLst>
      <p:ext uri="{BB962C8B-B14F-4D97-AF65-F5344CB8AC3E}">
        <p14:creationId xmlns:p14="http://schemas.microsoft.com/office/powerpoint/2010/main" val="79265708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974454" y="2765750"/>
            <a:ext cx="8825659" cy="4181669"/>
          </a:xfrm>
        </p:spPr>
        <p:txBody>
          <a:bodyPr>
            <a:noAutofit/>
          </a:bodyPr>
          <a:lstStyle/>
          <a:p>
            <a:r>
              <a:rPr lang="en-US" sz="2000" b="1" dirty="0">
                <a:latin typeface="Calibri" panose="020F0502020204030204" pitchFamily="34" charset="0"/>
                <a:cs typeface="Calibri" panose="020F0502020204030204" pitchFamily="34" charset="0"/>
              </a:rPr>
              <a:t>GROSS MARGIN PERCENTAGE:</a:t>
            </a:r>
          </a:p>
          <a:p>
            <a:pPr lvl="1"/>
            <a:r>
              <a:rPr lang="en-US" sz="2000" dirty="0">
                <a:latin typeface="Calibri" panose="020F0502020204030204" pitchFamily="34" charset="0"/>
                <a:cs typeface="Calibri" panose="020F0502020204030204" pitchFamily="34" charset="0"/>
              </a:rPr>
              <a:t>Gross margin is the amount of money a company </a:t>
            </a:r>
          </a:p>
          <a:p>
            <a:pPr marL="457200" lvl="1" indent="0">
              <a:buNone/>
            </a:pPr>
            <a:r>
              <a:rPr lang="en-US" sz="2000" dirty="0">
                <a:latin typeface="Calibri" panose="020F0502020204030204" pitchFamily="34" charset="0"/>
                <a:cs typeface="Calibri" panose="020F0502020204030204" pitchFamily="34" charset="0"/>
              </a:rPr>
              <a:t>retains after incurring the direct costs for producing </a:t>
            </a:r>
          </a:p>
          <a:p>
            <a:pPr marL="457200" lvl="1" indent="0">
              <a:buNone/>
            </a:pPr>
            <a:r>
              <a:rPr lang="en-US" sz="2000" dirty="0">
                <a:latin typeface="Calibri" panose="020F0502020204030204" pitchFamily="34" charset="0"/>
                <a:cs typeface="Calibri" panose="020F0502020204030204" pitchFamily="34" charset="0"/>
              </a:rPr>
              <a:t>goods and services provided by the company.</a:t>
            </a:r>
          </a:p>
          <a:p>
            <a:pPr lvl="1"/>
            <a:r>
              <a:rPr lang="en-US" sz="2000" dirty="0">
                <a:latin typeface="Calibri" panose="020F0502020204030204" pitchFamily="34" charset="0"/>
                <a:cs typeface="Calibri" panose="020F0502020204030204" pitchFamily="34" charset="0"/>
              </a:rPr>
              <a:t>Amount of money made before deducting selling, </a:t>
            </a:r>
          </a:p>
          <a:p>
            <a:pPr marL="457200" lvl="1" indent="0">
              <a:buNone/>
            </a:pPr>
            <a:r>
              <a:rPr lang="en-US" sz="2000" dirty="0">
                <a:latin typeface="Calibri" panose="020F0502020204030204" pitchFamily="34" charset="0"/>
                <a:cs typeface="Calibri" panose="020F0502020204030204" pitchFamily="34" charset="0"/>
              </a:rPr>
              <a:t>general and administrative costs.</a:t>
            </a:r>
          </a:p>
          <a:p>
            <a:pPr lvl="1"/>
            <a:r>
              <a:rPr lang="en-US" sz="2000" dirty="0">
                <a:latin typeface="Calibri" panose="020F0502020204030204" pitchFamily="34" charset="0"/>
                <a:cs typeface="Calibri" panose="020F0502020204030204" pitchFamily="34" charset="0"/>
              </a:rPr>
              <a:t>Gross margin can be calculated by subtracting net </a:t>
            </a:r>
          </a:p>
          <a:p>
            <a:pPr marL="457200" lvl="1" indent="0">
              <a:buNone/>
            </a:pPr>
            <a:r>
              <a:rPr lang="en-US" sz="2000" dirty="0">
                <a:latin typeface="Calibri" panose="020F0502020204030204" pitchFamily="34" charset="0"/>
                <a:cs typeface="Calibri" panose="020F0502020204030204" pitchFamily="34" charset="0"/>
              </a:rPr>
              <a:t>sales and COGS.</a:t>
            </a:r>
          </a:p>
        </p:txBody>
      </p:sp>
    </p:spTree>
    <p:extLst>
      <p:ext uri="{BB962C8B-B14F-4D97-AF65-F5344CB8AC3E}">
        <p14:creationId xmlns:p14="http://schemas.microsoft.com/office/powerpoint/2010/main" val="171837075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974454" y="2765750"/>
            <a:ext cx="8825659" cy="4181669"/>
          </a:xfrm>
        </p:spPr>
        <p:txBody>
          <a:bodyPr>
            <a:noAutofit/>
          </a:bodyPr>
          <a:lstStyle/>
          <a:p>
            <a:r>
              <a:rPr lang="en-US" sz="2000" b="1" dirty="0">
                <a:latin typeface="Calibri" panose="020F0502020204030204" pitchFamily="34" charset="0"/>
                <a:cs typeface="Calibri" panose="020F0502020204030204" pitchFamily="34" charset="0"/>
              </a:rPr>
              <a:t>GROSS INCOME:</a:t>
            </a:r>
          </a:p>
          <a:p>
            <a:pPr lvl="1"/>
            <a:r>
              <a:rPr lang="en-US" sz="2000" dirty="0">
                <a:latin typeface="Calibri" panose="020F0502020204030204" pitchFamily="34" charset="0"/>
                <a:cs typeface="Calibri" panose="020F0502020204030204" pitchFamily="34" charset="0"/>
              </a:rPr>
              <a:t>Gross income is individual's total earnings </a:t>
            </a:r>
          </a:p>
          <a:p>
            <a:pPr marL="457200" lvl="1" indent="0">
              <a:buNone/>
            </a:pPr>
            <a:r>
              <a:rPr lang="en-US" sz="2000" dirty="0">
                <a:latin typeface="Calibri" panose="020F0502020204030204" pitchFamily="34" charset="0"/>
                <a:cs typeface="Calibri" panose="020F0502020204030204" pitchFamily="34" charset="0"/>
              </a:rPr>
              <a:t>before taxes or other deductions.</a:t>
            </a:r>
          </a:p>
          <a:p>
            <a:pPr lvl="1"/>
            <a:r>
              <a:rPr lang="en-US" sz="2000" dirty="0">
                <a:latin typeface="Calibri" panose="020F0502020204030204" pitchFamily="34" charset="0"/>
                <a:cs typeface="Calibri" panose="020F0502020204030204" pitchFamily="34" charset="0"/>
              </a:rPr>
              <a:t>This income includes income from all sources </a:t>
            </a:r>
          </a:p>
          <a:p>
            <a:pPr marL="457200" lvl="1" indent="0">
              <a:buNone/>
            </a:pPr>
            <a:r>
              <a:rPr lang="en-US" sz="2000" dirty="0">
                <a:latin typeface="Calibri" panose="020F0502020204030204" pitchFamily="34" charset="0"/>
                <a:cs typeface="Calibri" panose="020F0502020204030204" pitchFamily="34" charset="0"/>
              </a:rPr>
              <a:t>not just limited to employment also include property, </a:t>
            </a:r>
          </a:p>
          <a:p>
            <a:pPr marL="457200" lvl="1" indent="0">
              <a:buNone/>
            </a:pPr>
            <a:r>
              <a:rPr lang="en-US" sz="2000" dirty="0">
                <a:latin typeface="Calibri" panose="020F0502020204030204" pitchFamily="34" charset="0"/>
                <a:cs typeface="Calibri" panose="020F0502020204030204" pitchFamily="34" charset="0"/>
              </a:rPr>
              <a:t>pensions and rental income.</a:t>
            </a:r>
          </a:p>
          <a:p>
            <a:pPr lvl="1"/>
            <a:r>
              <a:rPr lang="en-US" sz="2000" dirty="0">
                <a:latin typeface="Calibri" panose="020F0502020204030204" pitchFamily="34" charset="0"/>
                <a:cs typeface="Calibri" panose="020F0502020204030204" pitchFamily="34" charset="0"/>
              </a:rPr>
              <a:t>Gross income for business is total revenues minus </a:t>
            </a:r>
          </a:p>
          <a:p>
            <a:pPr marL="457200" lvl="1" indent="0">
              <a:buNone/>
            </a:pPr>
            <a:r>
              <a:rPr lang="en-US" sz="2000" dirty="0">
                <a:latin typeface="Calibri" panose="020F0502020204030204" pitchFamily="34" charset="0"/>
                <a:cs typeface="Calibri" panose="020F0502020204030204" pitchFamily="34" charset="0"/>
              </a:rPr>
              <a:t>COGS.</a:t>
            </a:r>
          </a:p>
        </p:txBody>
      </p:sp>
    </p:spTree>
    <p:extLst>
      <p:ext uri="{BB962C8B-B14F-4D97-AF65-F5344CB8AC3E}">
        <p14:creationId xmlns:p14="http://schemas.microsoft.com/office/powerpoint/2010/main" val="326961405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381A-892E-44F2-9C35-8DB50DD58DA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971AAB-BF53-4891-9FF7-FAA6DAF4DED9}"/>
              </a:ext>
            </a:extLst>
          </p:cNvPr>
          <p:cNvSpPr>
            <a:spLocks noGrp="1"/>
          </p:cNvSpPr>
          <p:nvPr>
            <p:ph idx="1"/>
          </p:nvPr>
        </p:nvSpPr>
        <p:spPr>
          <a:xfrm>
            <a:off x="2974454" y="2765750"/>
            <a:ext cx="8825659" cy="4181669"/>
          </a:xfrm>
        </p:spPr>
        <p:txBody>
          <a:bodyPr>
            <a:noAutofit/>
          </a:bodyPr>
          <a:lstStyle/>
          <a:p>
            <a:r>
              <a:rPr lang="en-US" sz="2000" b="1" dirty="0">
                <a:latin typeface="Calibri" panose="020F0502020204030204" pitchFamily="34" charset="0"/>
                <a:cs typeface="Calibri" panose="020F0502020204030204" pitchFamily="34" charset="0"/>
              </a:rPr>
              <a:t>RATINGS:</a:t>
            </a:r>
          </a:p>
          <a:p>
            <a:pPr lvl="1"/>
            <a:r>
              <a:rPr lang="en-US" sz="2000" dirty="0">
                <a:latin typeface="Calibri" panose="020F0502020204030204" pitchFamily="34" charset="0"/>
                <a:cs typeface="Calibri" panose="020F0502020204030204" pitchFamily="34" charset="0"/>
              </a:rPr>
              <a:t>How much a customer is satisfied or dis-satisfied </a:t>
            </a:r>
          </a:p>
          <a:p>
            <a:pPr marL="457200" lvl="1" indent="0">
              <a:buNone/>
            </a:pPr>
            <a:r>
              <a:rPr lang="en-US" sz="2000" dirty="0">
                <a:latin typeface="Calibri" panose="020F0502020204030204" pitchFamily="34" charset="0"/>
                <a:cs typeface="Calibri" panose="020F0502020204030204" pitchFamily="34" charset="0"/>
              </a:rPr>
              <a:t>by the services.</a:t>
            </a:r>
          </a:p>
          <a:p>
            <a:pPr lvl="1"/>
            <a:r>
              <a:rPr lang="en-US" sz="2000" dirty="0">
                <a:latin typeface="Calibri" panose="020F0502020204030204" pitchFamily="34" charset="0"/>
                <a:cs typeface="Calibri" panose="020F0502020204030204" pitchFamily="34" charset="0"/>
              </a:rPr>
              <a:t>Customer can rate their experiences on a scale of </a:t>
            </a:r>
          </a:p>
          <a:p>
            <a:pPr marL="457200" lvl="1" indent="0">
              <a:buNone/>
            </a:pPr>
            <a:r>
              <a:rPr lang="en-US" sz="2000" dirty="0">
                <a:latin typeface="Calibri" panose="020F0502020204030204" pitchFamily="34" charset="0"/>
                <a:cs typeface="Calibri" panose="020F0502020204030204" pitchFamily="34" charset="0"/>
              </a:rPr>
              <a:t>1 to 10, 1 being highest and 10 being lowest.</a:t>
            </a:r>
          </a:p>
          <a:p>
            <a:pPr lvl="1"/>
            <a:r>
              <a:rPr lang="en-US" sz="2000" dirty="0">
                <a:latin typeface="Calibri" panose="020F0502020204030204" pitchFamily="34" charset="0"/>
                <a:cs typeface="Calibri" panose="020F0502020204030204" pitchFamily="34" charset="0"/>
              </a:rPr>
              <a:t>This customer ratings can help the company to improve </a:t>
            </a:r>
          </a:p>
          <a:p>
            <a:pPr marL="457200" lvl="1" indent="0">
              <a:buNone/>
            </a:pPr>
            <a:r>
              <a:rPr lang="en-US" sz="2000" dirty="0">
                <a:latin typeface="Calibri" panose="020F0502020204030204" pitchFamily="34" charset="0"/>
                <a:cs typeface="Calibri" panose="020F0502020204030204" pitchFamily="34" charset="0"/>
              </a:rPr>
              <a:t>their customer services or the areas of improvements.</a:t>
            </a:r>
          </a:p>
        </p:txBody>
      </p:sp>
    </p:spTree>
    <p:extLst>
      <p:ext uri="{BB962C8B-B14F-4D97-AF65-F5344CB8AC3E}">
        <p14:creationId xmlns:p14="http://schemas.microsoft.com/office/powerpoint/2010/main" val="5506776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8C3E-2F82-420C-9BFB-7B6A52BD54B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READING AND UPLOADING DATA</a:t>
            </a:r>
            <a:endParaRPr lang="en-PK" sz="4000" b="1"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34A09AF2-38A4-4950-BED7-2EB093EFCC25}"/>
              </a:ext>
            </a:extLst>
          </p:cNvPr>
          <p:cNvPicPr>
            <a:picLocks noGrp="1" noChangeAspect="1"/>
          </p:cNvPicPr>
          <p:nvPr>
            <p:ph idx="1"/>
          </p:nvPr>
        </p:nvPicPr>
        <p:blipFill>
          <a:blip r:embed="rId2"/>
          <a:stretch>
            <a:fillRect/>
          </a:stretch>
        </p:blipFill>
        <p:spPr>
          <a:xfrm>
            <a:off x="0" y="2359994"/>
            <a:ext cx="12192000" cy="4498006"/>
          </a:xfrm>
          <a:prstGeom prst="rect">
            <a:avLst/>
          </a:prstGeom>
        </p:spPr>
      </p:pic>
    </p:spTree>
    <p:extLst>
      <p:ext uri="{BB962C8B-B14F-4D97-AF65-F5344CB8AC3E}">
        <p14:creationId xmlns:p14="http://schemas.microsoft.com/office/powerpoint/2010/main" val="363106726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FC0FC-7B66-43BA-8E96-CCEBF0582097}"/>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TYPES OF ANALYSIS USED</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8D7BCF6-D306-40AF-A463-B91389E11782}"/>
              </a:ext>
            </a:extLst>
          </p:cNvPr>
          <p:cNvSpPr>
            <a:spLocks noGrp="1"/>
          </p:cNvSpPr>
          <p:nvPr>
            <p:ph idx="1"/>
          </p:nvPr>
        </p:nvSpPr>
        <p:spPr>
          <a:xfrm>
            <a:off x="1154954" y="2519525"/>
            <a:ext cx="8825659" cy="4254500"/>
          </a:xfrm>
        </p:spPr>
        <p:txBody>
          <a:bodyPr>
            <a:noAutofit/>
          </a:bodyPr>
          <a:lstStyle/>
          <a:p>
            <a:r>
              <a:rPr lang="en-US" sz="2000" b="1" dirty="0">
                <a:latin typeface="Calibri" panose="020F0502020204030204" pitchFamily="34" charset="0"/>
                <a:cs typeface="Calibri" panose="020F0502020204030204" pitchFamily="34" charset="0"/>
              </a:rPr>
              <a:t>STATISTICAL ANALYSIS:</a:t>
            </a:r>
          </a:p>
          <a:p>
            <a:pPr lvl="1"/>
            <a:r>
              <a:rPr lang="en-US" sz="2000" dirty="0">
                <a:latin typeface="Calibri" panose="020F0502020204030204" pitchFamily="34" charset="0"/>
                <a:cs typeface="Calibri" panose="020F0502020204030204" pitchFamily="34" charset="0"/>
              </a:rPr>
              <a:t>Pie Chart</a:t>
            </a:r>
          </a:p>
          <a:p>
            <a:pPr lvl="1"/>
            <a:r>
              <a:rPr lang="en-US" sz="2000" dirty="0">
                <a:latin typeface="Calibri" panose="020F0502020204030204" pitchFamily="34" charset="0"/>
                <a:cs typeface="Calibri" panose="020F0502020204030204" pitchFamily="34" charset="0"/>
              </a:rPr>
              <a:t>Bar Chart</a:t>
            </a:r>
          </a:p>
          <a:p>
            <a:pPr lvl="1"/>
            <a:r>
              <a:rPr lang="en-US" sz="2000" dirty="0">
                <a:latin typeface="Calibri" panose="020F0502020204030204" pitchFamily="34" charset="0"/>
                <a:cs typeface="Calibri" panose="020F0502020204030204" pitchFamily="34" charset="0"/>
              </a:rPr>
              <a:t>Histogram</a:t>
            </a:r>
          </a:p>
          <a:p>
            <a:pPr lvl="1"/>
            <a:r>
              <a:rPr lang="en-US" sz="2000" dirty="0">
                <a:latin typeface="Calibri" panose="020F0502020204030204" pitchFamily="34" charset="0"/>
                <a:cs typeface="Calibri" panose="020F0502020204030204" pitchFamily="34" charset="0"/>
              </a:rPr>
              <a:t>Count Plot</a:t>
            </a:r>
          </a:p>
          <a:p>
            <a:pPr lvl="1"/>
            <a:r>
              <a:rPr lang="en-US" sz="2000" dirty="0">
                <a:latin typeface="Calibri" panose="020F0502020204030204" pitchFamily="34" charset="0"/>
                <a:cs typeface="Calibri" panose="020F0502020204030204" pitchFamily="34" charset="0"/>
              </a:rPr>
              <a:t>Displot</a:t>
            </a:r>
          </a:p>
          <a:p>
            <a:pPr lvl="1"/>
            <a:endParaRPr lang="en-PK" sz="2000" dirty="0">
              <a:latin typeface="Calibri" panose="020F0502020204030204" pitchFamily="34" charset="0"/>
              <a:cs typeface="Calibri" panose="020F0502020204030204" pitchFamily="34" charset="0"/>
            </a:endParaRPr>
          </a:p>
        </p:txBody>
      </p:sp>
      <p:pic>
        <p:nvPicPr>
          <p:cNvPr id="5" name="Picture 4" descr="A picture containing stationary&#10;&#10;Description automatically generated">
            <a:extLst>
              <a:ext uri="{FF2B5EF4-FFF2-40B4-BE49-F238E27FC236}">
                <a16:creationId xmlns:a16="http://schemas.microsoft.com/office/drawing/2014/main" id="{613C0539-6B4F-40B4-88D9-8CB850F50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19525"/>
            <a:ext cx="4814596" cy="2610414"/>
          </a:xfrm>
          <a:prstGeom prst="rect">
            <a:avLst/>
          </a:prstGeom>
        </p:spPr>
      </p:pic>
      <p:sp>
        <p:nvSpPr>
          <p:cNvPr id="7" name="TextBox 6">
            <a:extLst>
              <a:ext uri="{FF2B5EF4-FFF2-40B4-BE49-F238E27FC236}">
                <a16:creationId xmlns:a16="http://schemas.microsoft.com/office/drawing/2014/main" id="{EA45A90D-A76A-440C-92EF-983071EEA128}"/>
              </a:ext>
            </a:extLst>
          </p:cNvPr>
          <p:cNvSpPr txBox="1"/>
          <p:nvPr/>
        </p:nvSpPr>
        <p:spPr>
          <a:xfrm>
            <a:off x="6096000" y="5129939"/>
            <a:ext cx="4814596"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5: Types of Statistical Analysis</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473708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6702-D692-4975-9A90-D39A6EA0ECE5}"/>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7B34FF4-BC0B-41A9-A707-63B27F6D7974}"/>
              </a:ext>
            </a:extLst>
          </p:cNvPr>
          <p:cNvSpPr>
            <a:spLocks noGrp="1"/>
          </p:cNvSpPr>
          <p:nvPr>
            <p:ph idx="1"/>
          </p:nvPr>
        </p:nvSpPr>
        <p:spPr/>
        <p:txBody>
          <a:bodyPr/>
          <a:lstStyle/>
          <a:p>
            <a:r>
              <a:rPr lang="en-US" sz="2000" b="1" dirty="0">
                <a:latin typeface="Calibri" panose="020F0502020204030204" pitchFamily="34" charset="0"/>
                <a:cs typeface="Calibri" panose="020F0502020204030204" pitchFamily="34" charset="0"/>
              </a:rPr>
              <a:t>DESCRIPTIVE ANALYSIS:</a:t>
            </a:r>
          </a:p>
          <a:p>
            <a:pPr lvl="1"/>
            <a:r>
              <a:rPr lang="en-US" sz="2000" dirty="0">
                <a:latin typeface="Calibri" panose="020F0502020204030204" pitchFamily="34" charset="0"/>
                <a:cs typeface="Calibri" panose="020F0502020204030204" pitchFamily="34" charset="0"/>
              </a:rPr>
              <a:t>Mean</a:t>
            </a:r>
          </a:p>
          <a:p>
            <a:pPr lvl="1"/>
            <a:r>
              <a:rPr lang="en-US" sz="2000" dirty="0">
                <a:latin typeface="Calibri" panose="020F0502020204030204" pitchFamily="34" charset="0"/>
                <a:cs typeface="Calibri" panose="020F0502020204030204" pitchFamily="34" charset="0"/>
              </a:rPr>
              <a:t>Groupby</a:t>
            </a:r>
          </a:p>
          <a:p>
            <a:pPr lvl="1"/>
            <a:r>
              <a:rPr lang="en-US" sz="2000" dirty="0">
                <a:latin typeface="Calibri" panose="020F0502020204030204" pitchFamily="34" charset="0"/>
                <a:cs typeface="Calibri" panose="020F0502020204030204" pitchFamily="34" charset="0"/>
              </a:rPr>
              <a:t>Arrange</a:t>
            </a:r>
          </a:p>
        </p:txBody>
      </p:sp>
      <p:pic>
        <p:nvPicPr>
          <p:cNvPr id="5" name="Picture 4" descr="Graphical user interface, application&#10;&#10;Description automatically generated">
            <a:extLst>
              <a:ext uri="{FF2B5EF4-FFF2-40B4-BE49-F238E27FC236}">
                <a16:creationId xmlns:a16="http://schemas.microsoft.com/office/drawing/2014/main" id="{1FC7FB90-C34B-483C-8499-39C0F88E08C6}"/>
              </a:ext>
            </a:extLst>
          </p:cNvPr>
          <p:cNvPicPr>
            <a:picLocks noChangeAspect="1"/>
          </p:cNvPicPr>
          <p:nvPr/>
        </p:nvPicPr>
        <p:blipFill rotWithShape="1">
          <a:blip r:embed="rId2">
            <a:extLst>
              <a:ext uri="{28A0092B-C50C-407E-A947-70E740481C1C}">
                <a14:useLocalDpi xmlns:a14="http://schemas.microsoft.com/office/drawing/2010/main" val="0"/>
              </a:ext>
            </a:extLst>
          </a:blip>
          <a:srcRect l="8908" t="18344" r="8551" b="17142"/>
          <a:stretch/>
        </p:blipFill>
        <p:spPr>
          <a:xfrm>
            <a:off x="6392869" y="2603501"/>
            <a:ext cx="4747348" cy="2553348"/>
          </a:xfrm>
          <a:prstGeom prst="rect">
            <a:avLst/>
          </a:prstGeom>
        </p:spPr>
      </p:pic>
      <p:sp>
        <p:nvSpPr>
          <p:cNvPr id="6" name="TextBox 5">
            <a:extLst>
              <a:ext uri="{FF2B5EF4-FFF2-40B4-BE49-F238E27FC236}">
                <a16:creationId xmlns:a16="http://schemas.microsoft.com/office/drawing/2014/main" id="{D4503035-3AE4-4637-8893-D701EF5782A9}"/>
              </a:ext>
            </a:extLst>
          </p:cNvPr>
          <p:cNvSpPr txBox="1"/>
          <p:nvPr/>
        </p:nvSpPr>
        <p:spPr>
          <a:xfrm>
            <a:off x="6699380" y="5188214"/>
            <a:ext cx="4272352"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6: Types of Descriptive Analysis</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005665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683-8255-4060-8915-F732C780AF2A}"/>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WHY WE USED THESE ANALYSIS?</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F695F4E-E38E-4DA6-AFA1-B23411CF305F}"/>
              </a:ext>
            </a:extLst>
          </p:cNvPr>
          <p:cNvSpPr>
            <a:spLocks noGrp="1"/>
          </p:cNvSpPr>
          <p:nvPr>
            <p:ph idx="1"/>
          </p:nvPr>
        </p:nvSpPr>
        <p:spPr>
          <a:xfrm>
            <a:off x="3564294" y="2435548"/>
            <a:ext cx="6699379" cy="4422452"/>
          </a:xfrm>
        </p:spPr>
        <p:txBody>
          <a:bodyPr>
            <a:noAutofit/>
          </a:bodyPr>
          <a:lstStyle/>
          <a:p>
            <a:pPr algn="l"/>
            <a:r>
              <a:rPr lang="en-US" sz="2000" b="1" i="0" dirty="0">
                <a:solidFill>
                  <a:srgbClr val="222222"/>
                </a:solidFill>
                <a:effectLst/>
                <a:latin typeface="Calibri" panose="020F0502020204030204" pitchFamily="34" charset="0"/>
                <a:cs typeface="Calibri" panose="020F0502020204030204" pitchFamily="34" charset="0"/>
              </a:rPr>
              <a:t>PIE CHART:</a:t>
            </a:r>
          </a:p>
          <a:p>
            <a:pPr lvl="1"/>
            <a:r>
              <a:rPr lang="en-US" sz="2000" b="0" i="0" dirty="0">
                <a:solidFill>
                  <a:srgbClr val="222222"/>
                </a:solidFill>
                <a:effectLst/>
                <a:latin typeface="Calibri" panose="020F0502020204030204" pitchFamily="34" charset="0"/>
                <a:cs typeface="Calibri" panose="020F0502020204030204" pitchFamily="34" charset="0"/>
              </a:rPr>
              <a:t>Pie charts are mostly used to represent </a:t>
            </a:r>
          </a:p>
          <a:p>
            <a:pPr marL="400050" lvl="1" indent="0">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categorical and nominal data.</a:t>
            </a:r>
          </a:p>
          <a:p>
            <a:pPr lvl="1"/>
            <a:r>
              <a:rPr lang="en-US" sz="2000" b="0" i="0" dirty="0">
                <a:solidFill>
                  <a:srgbClr val="222222"/>
                </a:solidFill>
                <a:effectLst/>
                <a:latin typeface="Calibri" panose="020F0502020204030204" pitchFamily="34" charset="0"/>
                <a:cs typeface="Calibri" panose="020F0502020204030204" pitchFamily="34" charset="0"/>
              </a:rPr>
              <a:t>Pie chart displays data in a circular graph </a:t>
            </a:r>
          </a:p>
          <a:p>
            <a:pPr marL="400050" lvl="1" indent="0">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and each circular piece is proportional to </a:t>
            </a:r>
          </a:p>
          <a:p>
            <a:pPr marL="400050" lvl="1" indent="0">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the fraction of the whole in each category.</a:t>
            </a:r>
          </a:p>
          <a:p>
            <a:pPr lvl="1"/>
            <a:r>
              <a:rPr lang="en-US" sz="2000" b="0" i="0" dirty="0">
                <a:solidFill>
                  <a:srgbClr val="222222"/>
                </a:solidFill>
                <a:effectLst/>
                <a:latin typeface="Calibri" panose="020F0502020204030204" pitchFamily="34" charset="0"/>
                <a:cs typeface="Calibri" panose="020F0502020204030204" pitchFamily="34" charset="0"/>
              </a:rPr>
              <a:t>Pie charts are useful in displaying qualitative </a:t>
            </a:r>
          </a:p>
          <a:p>
            <a:pPr marL="400050" lvl="1" indent="0">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results used in research to highlight factors </a:t>
            </a:r>
          </a:p>
          <a:p>
            <a:pPr marL="400050" lvl="1" indent="0">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individually to look upon what affects </a:t>
            </a:r>
          </a:p>
          <a:p>
            <a:pPr marL="400050" lvl="1" indent="0">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their sales or success rates.</a:t>
            </a:r>
          </a:p>
        </p:txBody>
      </p:sp>
    </p:spTree>
    <p:extLst>
      <p:ext uri="{BB962C8B-B14F-4D97-AF65-F5344CB8AC3E}">
        <p14:creationId xmlns:p14="http://schemas.microsoft.com/office/powerpoint/2010/main" val="399979962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8C87-7D79-42FB-A7E3-06422F93659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5E01ADE-79E8-4AAC-BF5A-A5B14F5116E0}"/>
              </a:ext>
            </a:extLst>
          </p:cNvPr>
          <p:cNvPicPr>
            <a:picLocks noChangeAspect="1"/>
          </p:cNvPicPr>
          <p:nvPr/>
        </p:nvPicPr>
        <p:blipFill>
          <a:blip r:embed="rId2"/>
          <a:stretch>
            <a:fillRect/>
          </a:stretch>
        </p:blipFill>
        <p:spPr>
          <a:xfrm>
            <a:off x="7089943" y="5341741"/>
            <a:ext cx="4993057" cy="542591"/>
          </a:xfrm>
          <a:prstGeom prst="rect">
            <a:avLst/>
          </a:prstGeom>
        </p:spPr>
      </p:pic>
      <p:sp>
        <p:nvSpPr>
          <p:cNvPr id="7" name="Content Placeholder 6">
            <a:extLst>
              <a:ext uri="{FF2B5EF4-FFF2-40B4-BE49-F238E27FC236}">
                <a16:creationId xmlns:a16="http://schemas.microsoft.com/office/drawing/2014/main" id="{F73A97B4-FD79-41FC-A417-558F425EA6C8}"/>
              </a:ext>
            </a:extLst>
          </p:cNvPr>
          <p:cNvSpPr>
            <a:spLocks noGrp="1"/>
          </p:cNvSpPr>
          <p:nvPr>
            <p:ph idx="1"/>
          </p:nvPr>
        </p:nvSpPr>
        <p:spPr>
          <a:xfrm>
            <a:off x="653144" y="2603500"/>
            <a:ext cx="9327470" cy="3416300"/>
          </a:xfrm>
        </p:spPr>
        <p:txBody>
          <a:bodyPr>
            <a:normAutofit/>
          </a:bodyPr>
          <a:lstStyle/>
          <a:p>
            <a:r>
              <a:rPr lang="en-US" sz="2000" dirty="0">
                <a:effectLst/>
                <a:latin typeface="Calibri" panose="020F0502020204030204" pitchFamily="34" charset="0"/>
                <a:ea typeface="Calibri" panose="020F0502020204030204" pitchFamily="34" charset="0"/>
                <a:cs typeface="Calibri" panose="020F0502020204030204" pitchFamily="34" charset="0"/>
              </a:rPr>
              <a:t>This, however, requires access to real-world data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for developing and validating models. With this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objective in mind, we have prepared and used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publicly available high-frequency dataset of a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supermarket containing nearly 3 months of actual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transactions, ins and outs from a grocery supermarket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belonging to one of the major Myanmar retail chains.</a:t>
            </a:r>
            <a:r>
              <a:rPr lang="en-US" sz="2000" dirty="0">
                <a:latin typeface="Calibri" panose="020F0502020204030204" pitchFamily="34" charset="0"/>
                <a:cs typeface="Calibri" panose="020F0502020204030204" pitchFamily="34" charset="0"/>
              </a:rPr>
              <a:t> </a:t>
            </a:r>
            <a:endParaRPr lang="en-PK" sz="2000" dirty="0">
              <a:latin typeface="Calibri" panose="020F0502020204030204" pitchFamily="34" charset="0"/>
              <a:cs typeface="Calibri" panose="020F0502020204030204" pitchFamily="34" charset="0"/>
            </a:endParaRPr>
          </a:p>
        </p:txBody>
      </p:sp>
      <p:pic>
        <p:nvPicPr>
          <p:cNvPr id="8" name="Content Placeholder 3" descr="Graphical user interface&#10;&#10;Description automatically generated">
            <a:extLst>
              <a:ext uri="{FF2B5EF4-FFF2-40B4-BE49-F238E27FC236}">
                <a16:creationId xmlns:a16="http://schemas.microsoft.com/office/drawing/2014/main" id="{96310104-1E78-4D1E-9C48-C65131F77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943" y="2701331"/>
            <a:ext cx="4622490" cy="2640304"/>
          </a:xfrm>
          <a:prstGeom prst="rect">
            <a:avLst/>
          </a:prstGeom>
        </p:spPr>
      </p:pic>
    </p:spTree>
    <p:extLst>
      <p:ext uri="{BB962C8B-B14F-4D97-AF65-F5344CB8AC3E}">
        <p14:creationId xmlns:p14="http://schemas.microsoft.com/office/powerpoint/2010/main" val="73994743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35C9-A1C7-45B8-9679-C09EAA0018F1}"/>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ABA2E42-5FF6-447A-9C51-C579E3C8CAC2}"/>
              </a:ext>
            </a:extLst>
          </p:cNvPr>
          <p:cNvSpPr>
            <a:spLocks noGrp="1"/>
          </p:cNvSpPr>
          <p:nvPr>
            <p:ph idx="1"/>
          </p:nvPr>
        </p:nvSpPr>
        <p:spPr>
          <a:xfrm>
            <a:off x="3133044" y="2668814"/>
            <a:ext cx="8825659" cy="3416300"/>
          </a:xfrm>
        </p:spPr>
        <p:txBody>
          <a:bodyPr>
            <a:normAutofit/>
          </a:bodyPr>
          <a:lstStyle/>
          <a:p>
            <a:pPr algn="l"/>
            <a:r>
              <a:rPr lang="en-US" sz="2000" b="1" i="0" dirty="0">
                <a:solidFill>
                  <a:srgbClr val="222222"/>
                </a:solidFill>
                <a:effectLst/>
                <a:latin typeface="Calibri" panose="020F0502020204030204" pitchFamily="34" charset="0"/>
                <a:cs typeface="Calibri" panose="020F0502020204030204" pitchFamily="34" charset="0"/>
              </a:rPr>
              <a:t>BAR CHART:</a:t>
            </a:r>
          </a:p>
          <a:p>
            <a:pPr lvl="1"/>
            <a:r>
              <a:rPr lang="en-US" sz="2000" b="0" i="0" dirty="0">
                <a:solidFill>
                  <a:srgbClr val="222222"/>
                </a:solidFill>
                <a:effectLst/>
                <a:latin typeface="Calibri" panose="020F0502020204030204" pitchFamily="34" charset="0"/>
                <a:cs typeface="Calibri" panose="020F0502020204030204" pitchFamily="34" charset="0"/>
              </a:rPr>
              <a:t>Bar charts are a useful way used in researches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and scientific reports as an informational graphics.</a:t>
            </a:r>
          </a:p>
          <a:p>
            <a:pPr lvl="1"/>
            <a:r>
              <a:rPr lang="en-US" sz="2000" b="0" i="0" dirty="0">
                <a:solidFill>
                  <a:srgbClr val="222222"/>
                </a:solidFill>
                <a:effectLst/>
                <a:latin typeface="Calibri" panose="020F0502020204030204" pitchFamily="34" charset="0"/>
                <a:cs typeface="Calibri" panose="020F0502020204030204" pitchFamily="34" charset="0"/>
              </a:rPr>
              <a:t>It is used to create visual presentations of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quantifiable data variables.</a:t>
            </a:r>
          </a:p>
          <a:p>
            <a:pPr lvl="1"/>
            <a:r>
              <a:rPr lang="en-US" sz="2000" b="0" i="0" dirty="0">
                <a:solidFill>
                  <a:srgbClr val="222222"/>
                </a:solidFill>
                <a:effectLst/>
                <a:latin typeface="Calibri" panose="020F0502020204030204" pitchFamily="34" charset="0"/>
                <a:cs typeface="Calibri" panose="020F0502020204030204" pitchFamily="34" charset="0"/>
              </a:rPr>
              <a:t>Bar charts help in organizing large data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sets based on numerical values.</a:t>
            </a:r>
            <a:endParaRPr lang="en-PK" sz="2000" dirty="0"/>
          </a:p>
        </p:txBody>
      </p:sp>
    </p:spTree>
    <p:extLst>
      <p:ext uri="{BB962C8B-B14F-4D97-AF65-F5344CB8AC3E}">
        <p14:creationId xmlns:p14="http://schemas.microsoft.com/office/powerpoint/2010/main" val="104629215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DC1A-C05D-47D0-A210-2347131D5F6B}"/>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dirty="0"/>
          </a:p>
        </p:txBody>
      </p:sp>
      <p:sp>
        <p:nvSpPr>
          <p:cNvPr id="3" name="Content Placeholder 2">
            <a:extLst>
              <a:ext uri="{FF2B5EF4-FFF2-40B4-BE49-F238E27FC236}">
                <a16:creationId xmlns:a16="http://schemas.microsoft.com/office/drawing/2014/main" id="{015AEAD1-FADA-4986-B581-2CF0B753A167}"/>
              </a:ext>
            </a:extLst>
          </p:cNvPr>
          <p:cNvSpPr>
            <a:spLocks noGrp="1"/>
          </p:cNvSpPr>
          <p:nvPr>
            <p:ph idx="1"/>
          </p:nvPr>
        </p:nvSpPr>
        <p:spPr>
          <a:xfrm>
            <a:off x="3077060" y="2566177"/>
            <a:ext cx="8825659" cy="3974582"/>
          </a:xfrm>
        </p:spPr>
        <p:txBody>
          <a:bodyPr>
            <a:noAutofit/>
          </a:bodyPr>
          <a:lstStyle/>
          <a:p>
            <a:pPr algn="l"/>
            <a:r>
              <a:rPr lang="en-US" sz="2000" b="1" i="0" dirty="0">
                <a:solidFill>
                  <a:srgbClr val="222222"/>
                </a:solidFill>
                <a:effectLst/>
                <a:latin typeface="Calibri" panose="020F0502020204030204" pitchFamily="34" charset="0"/>
                <a:cs typeface="Calibri" panose="020F0502020204030204" pitchFamily="34" charset="0"/>
              </a:rPr>
              <a:t>HISTOGRAM:</a:t>
            </a:r>
          </a:p>
          <a:p>
            <a:pPr lvl="1"/>
            <a:r>
              <a:rPr lang="en-US" sz="2000" b="0" i="0" dirty="0">
                <a:solidFill>
                  <a:srgbClr val="222222"/>
                </a:solidFill>
                <a:effectLst/>
                <a:latin typeface="Calibri" panose="020F0502020204030204" pitchFamily="34" charset="0"/>
                <a:cs typeface="Calibri" panose="020F0502020204030204" pitchFamily="34" charset="0"/>
              </a:rPr>
              <a:t>Histogram displays the distribution of values in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a data series and provides visual representation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of data distribution.</a:t>
            </a:r>
          </a:p>
          <a:p>
            <a:pPr lvl="1"/>
            <a:r>
              <a:rPr lang="en-US" sz="2000" b="0" i="0" dirty="0">
                <a:solidFill>
                  <a:srgbClr val="222222"/>
                </a:solidFill>
                <a:effectLst/>
                <a:latin typeface="Calibri" panose="020F0502020204030204" pitchFamily="34" charset="0"/>
                <a:cs typeface="Calibri" panose="020F0502020204030204" pitchFamily="34" charset="0"/>
              </a:rPr>
              <a:t>In research it is used as a graphical representation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that organizes a group of data points into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user-specified ranges.</a:t>
            </a:r>
          </a:p>
          <a:p>
            <a:pPr lvl="1"/>
            <a:r>
              <a:rPr lang="en-US" sz="2000" b="0" i="0" dirty="0">
                <a:solidFill>
                  <a:srgbClr val="222222"/>
                </a:solidFill>
                <a:effectLst/>
                <a:latin typeface="Calibri" panose="020F0502020204030204" pitchFamily="34" charset="0"/>
                <a:cs typeface="Calibri" panose="020F0502020204030204" pitchFamily="34" charset="0"/>
              </a:rPr>
              <a:t>Helps in pointing out outliers, skewness and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bimodality form a data set of research.</a:t>
            </a:r>
          </a:p>
        </p:txBody>
      </p:sp>
    </p:spTree>
    <p:extLst>
      <p:ext uri="{BB962C8B-B14F-4D97-AF65-F5344CB8AC3E}">
        <p14:creationId xmlns:p14="http://schemas.microsoft.com/office/powerpoint/2010/main" val="388872485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D00B3-FD63-4077-B696-18FB5C72BF03}"/>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dirty="0"/>
          </a:p>
        </p:txBody>
      </p:sp>
      <p:sp>
        <p:nvSpPr>
          <p:cNvPr id="3" name="Content Placeholder 2">
            <a:extLst>
              <a:ext uri="{FF2B5EF4-FFF2-40B4-BE49-F238E27FC236}">
                <a16:creationId xmlns:a16="http://schemas.microsoft.com/office/drawing/2014/main" id="{41194921-B38A-4140-86D3-FBA8B169204D}"/>
              </a:ext>
            </a:extLst>
          </p:cNvPr>
          <p:cNvSpPr>
            <a:spLocks noGrp="1"/>
          </p:cNvSpPr>
          <p:nvPr>
            <p:ph idx="1"/>
          </p:nvPr>
        </p:nvSpPr>
        <p:spPr>
          <a:xfrm>
            <a:off x="3077060" y="2799443"/>
            <a:ext cx="8825659" cy="3416300"/>
          </a:xfrm>
        </p:spPr>
        <p:txBody>
          <a:bodyPr>
            <a:normAutofit/>
          </a:bodyPr>
          <a:lstStyle/>
          <a:p>
            <a:pPr algn="l"/>
            <a:r>
              <a:rPr lang="en-US" sz="2000" b="1" i="0" dirty="0">
                <a:solidFill>
                  <a:srgbClr val="222222"/>
                </a:solidFill>
                <a:effectLst/>
                <a:latin typeface="Calibri" panose="020F0502020204030204" pitchFamily="34" charset="0"/>
                <a:cs typeface="Calibri" panose="020F0502020204030204" pitchFamily="34" charset="0"/>
              </a:rPr>
              <a:t>COUNTPLOT:</a:t>
            </a:r>
          </a:p>
          <a:p>
            <a:pPr lvl="1"/>
            <a:r>
              <a:rPr lang="en-US" sz="2000" b="0" i="0" dirty="0">
                <a:solidFill>
                  <a:srgbClr val="222222"/>
                </a:solidFill>
                <a:effectLst/>
                <a:latin typeface="Calibri" panose="020F0502020204030204" pitchFamily="34" charset="0"/>
                <a:cs typeface="Calibri" panose="020F0502020204030204" pitchFamily="34" charset="0"/>
              </a:rPr>
              <a:t>Count plot method of analysis is used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to show the counts of observations in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each categorical bin using bars.</a:t>
            </a:r>
          </a:p>
          <a:p>
            <a:pPr algn="l"/>
            <a:r>
              <a:rPr lang="en-US" sz="2000" b="1" i="0" dirty="0">
                <a:solidFill>
                  <a:srgbClr val="222222"/>
                </a:solidFill>
                <a:effectLst/>
                <a:latin typeface="Calibri" panose="020F0502020204030204" pitchFamily="34" charset="0"/>
                <a:cs typeface="Calibri" panose="020F0502020204030204" pitchFamily="34" charset="0"/>
              </a:rPr>
              <a:t>DISTRIBUTION PLOT: </a:t>
            </a:r>
          </a:p>
          <a:p>
            <a:pPr lvl="1"/>
            <a:r>
              <a:rPr lang="en-US" sz="2000" b="0" i="0" dirty="0">
                <a:solidFill>
                  <a:srgbClr val="222222"/>
                </a:solidFill>
                <a:effectLst/>
                <a:latin typeface="Calibri" panose="020F0502020204030204" pitchFamily="34" charset="0"/>
                <a:cs typeface="Calibri" panose="020F0502020204030204" pitchFamily="34" charset="0"/>
              </a:rPr>
              <a:t>Distribution plot is used to represent the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variation in the data distribution.</a:t>
            </a:r>
          </a:p>
          <a:p>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357937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2461-E61B-47F9-A9EE-21B0AE54232E}"/>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dirty="0"/>
          </a:p>
        </p:txBody>
      </p:sp>
      <p:sp>
        <p:nvSpPr>
          <p:cNvPr id="3" name="Content Placeholder 2">
            <a:extLst>
              <a:ext uri="{FF2B5EF4-FFF2-40B4-BE49-F238E27FC236}">
                <a16:creationId xmlns:a16="http://schemas.microsoft.com/office/drawing/2014/main" id="{942CE0B6-0A86-475D-859A-8B7101E7665C}"/>
              </a:ext>
            </a:extLst>
          </p:cNvPr>
          <p:cNvSpPr>
            <a:spLocks noGrp="1"/>
          </p:cNvSpPr>
          <p:nvPr>
            <p:ph idx="1"/>
          </p:nvPr>
        </p:nvSpPr>
        <p:spPr>
          <a:xfrm>
            <a:off x="3067730" y="2468031"/>
            <a:ext cx="8825659" cy="4035405"/>
          </a:xfrm>
        </p:spPr>
        <p:txBody>
          <a:bodyPr>
            <a:noAutofit/>
          </a:bodyPr>
          <a:lstStyle/>
          <a:p>
            <a:pPr algn="l"/>
            <a:r>
              <a:rPr lang="en-US" sz="2000" b="1" i="0" dirty="0">
                <a:solidFill>
                  <a:srgbClr val="222222"/>
                </a:solidFill>
                <a:effectLst/>
                <a:latin typeface="Calibri" panose="020F0502020204030204" pitchFamily="34" charset="0"/>
                <a:cs typeface="Calibri" panose="020F0502020204030204" pitchFamily="34" charset="0"/>
              </a:rPr>
              <a:t>MEAN: </a:t>
            </a:r>
          </a:p>
          <a:p>
            <a:pPr lvl="1"/>
            <a:r>
              <a:rPr lang="en-US" sz="2000" b="0" i="0" dirty="0">
                <a:solidFill>
                  <a:srgbClr val="222222"/>
                </a:solidFill>
                <a:effectLst/>
                <a:latin typeface="Calibri" panose="020F0502020204030204" pitchFamily="34" charset="0"/>
                <a:cs typeface="Calibri" panose="020F0502020204030204" pitchFamily="34" charset="0"/>
              </a:rPr>
              <a:t>Mean represents the central location of distribution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of random variables.</a:t>
            </a:r>
          </a:p>
          <a:p>
            <a:pPr lvl="1"/>
            <a:r>
              <a:rPr lang="en-US" sz="2000" dirty="0">
                <a:solidFill>
                  <a:srgbClr val="222222"/>
                </a:solidFill>
                <a:latin typeface="Calibri" panose="020F0502020204030204" pitchFamily="34" charset="0"/>
                <a:cs typeface="Calibri" panose="020F0502020204030204" pitchFamily="34" charset="0"/>
              </a:rPr>
              <a:t>M</a:t>
            </a:r>
            <a:r>
              <a:rPr lang="en-US" sz="2000" b="0" i="0" dirty="0">
                <a:solidFill>
                  <a:srgbClr val="222222"/>
                </a:solidFill>
                <a:effectLst/>
                <a:latin typeface="Calibri" panose="020F0502020204030204" pitchFamily="34" charset="0"/>
                <a:cs typeface="Calibri" panose="020F0502020204030204" pitchFamily="34" charset="0"/>
              </a:rPr>
              <a:t>ean is an important measure because it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incorporates the score from every subject in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the research study.</a:t>
            </a:r>
          </a:p>
          <a:p>
            <a:pPr algn="l"/>
            <a:r>
              <a:rPr lang="en-US" sz="2000" b="1" i="0" dirty="0">
                <a:solidFill>
                  <a:srgbClr val="222222"/>
                </a:solidFill>
                <a:effectLst/>
                <a:latin typeface="Calibri" panose="020F0502020204030204" pitchFamily="34" charset="0"/>
                <a:cs typeface="Calibri" panose="020F0502020204030204" pitchFamily="34" charset="0"/>
              </a:rPr>
              <a:t>GROUPBY:</a:t>
            </a:r>
          </a:p>
          <a:p>
            <a:pPr lvl="1"/>
            <a:r>
              <a:rPr lang="en-US" sz="2000" b="0" i="0" dirty="0">
                <a:solidFill>
                  <a:srgbClr val="222222"/>
                </a:solidFill>
                <a:effectLst/>
                <a:latin typeface="Calibri" panose="020F0502020204030204" pitchFamily="34" charset="0"/>
                <a:cs typeface="Calibri" panose="020F0502020204030204" pitchFamily="34" charset="0"/>
              </a:rPr>
              <a:t>It analyzes the data set as whole and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gives underlying relationships among variables.</a:t>
            </a:r>
          </a:p>
          <a:p>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271889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92A3-AC64-4E83-AEA4-BC6F54F57B41}"/>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dirty="0"/>
          </a:p>
        </p:txBody>
      </p:sp>
      <p:sp>
        <p:nvSpPr>
          <p:cNvPr id="3" name="Content Placeholder 2">
            <a:extLst>
              <a:ext uri="{FF2B5EF4-FFF2-40B4-BE49-F238E27FC236}">
                <a16:creationId xmlns:a16="http://schemas.microsoft.com/office/drawing/2014/main" id="{105E613F-FFA9-4273-AA47-AF90F37650BC}"/>
              </a:ext>
            </a:extLst>
          </p:cNvPr>
          <p:cNvSpPr>
            <a:spLocks noGrp="1"/>
          </p:cNvSpPr>
          <p:nvPr>
            <p:ph idx="1"/>
          </p:nvPr>
        </p:nvSpPr>
        <p:spPr>
          <a:xfrm>
            <a:off x="3198359" y="2668815"/>
            <a:ext cx="8825659" cy="3416300"/>
          </a:xfrm>
        </p:spPr>
        <p:txBody>
          <a:bodyPr>
            <a:normAutofit/>
          </a:bodyPr>
          <a:lstStyle/>
          <a:p>
            <a:pPr lvl="1"/>
            <a:r>
              <a:rPr lang="en-US" sz="2000" b="0" i="0" dirty="0">
                <a:solidFill>
                  <a:srgbClr val="222222"/>
                </a:solidFill>
                <a:effectLst/>
                <a:latin typeface="Calibri" panose="020F0502020204030204" pitchFamily="34" charset="0"/>
                <a:cs typeface="Calibri" panose="020F0502020204030204" pitchFamily="34" charset="0"/>
              </a:rPr>
              <a:t>Extracts statistics from large data sets and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separates data based on identic ability.</a:t>
            </a:r>
            <a:br>
              <a:rPr lang="en-US" sz="2000" b="0" i="0" dirty="0">
                <a:solidFill>
                  <a:srgbClr val="222222"/>
                </a:solidFill>
                <a:effectLst/>
                <a:latin typeface="Calibri" panose="020F0502020204030204" pitchFamily="34" charset="0"/>
                <a:cs typeface="Calibri" panose="020F0502020204030204" pitchFamily="34" charset="0"/>
              </a:rPr>
            </a:br>
            <a:endParaRPr lang="en-US" sz="2000" b="0" i="0" dirty="0">
              <a:solidFill>
                <a:srgbClr val="222222"/>
              </a:solidFill>
              <a:effectLst/>
              <a:latin typeface="Calibri" panose="020F0502020204030204" pitchFamily="34" charset="0"/>
              <a:cs typeface="Calibri" panose="020F0502020204030204" pitchFamily="34" charset="0"/>
            </a:endParaRPr>
          </a:p>
          <a:p>
            <a:r>
              <a:rPr lang="en-US" sz="2000" b="1" i="0" dirty="0">
                <a:solidFill>
                  <a:srgbClr val="222222"/>
                </a:solidFill>
                <a:effectLst/>
                <a:latin typeface="Calibri" panose="020F0502020204030204" pitchFamily="34" charset="0"/>
                <a:cs typeface="Calibri" panose="020F0502020204030204" pitchFamily="34" charset="0"/>
              </a:rPr>
              <a:t>ARRANGE:</a:t>
            </a:r>
          </a:p>
          <a:p>
            <a:pPr lvl="1"/>
            <a:r>
              <a:rPr lang="en-US" sz="2000" b="0" i="0" dirty="0">
                <a:solidFill>
                  <a:srgbClr val="222222"/>
                </a:solidFill>
                <a:effectLst/>
                <a:latin typeface="Calibri" panose="020F0502020204030204" pitchFamily="34" charset="0"/>
                <a:cs typeface="Calibri" panose="020F0502020204030204" pitchFamily="34" charset="0"/>
              </a:rPr>
              <a:t>Arranging the data helps in easy and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accurate visualization.</a:t>
            </a:r>
          </a:p>
          <a:p>
            <a:pPr lvl="1"/>
            <a:r>
              <a:rPr lang="en-US" sz="2000" b="0" i="0" dirty="0">
                <a:solidFill>
                  <a:srgbClr val="222222"/>
                </a:solidFill>
                <a:effectLst/>
                <a:latin typeface="Calibri" panose="020F0502020204030204" pitchFamily="34" charset="0"/>
                <a:cs typeface="Calibri" panose="020F0502020204030204" pitchFamily="34" charset="0"/>
              </a:rPr>
              <a:t>Because of different outcomes it is needed </a:t>
            </a:r>
          </a:p>
          <a:p>
            <a:pPr marL="457200" lvl="1" indent="0">
              <a:buNone/>
            </a:pPr>
            <a:r>
              <a:rPr lang="en-US" sz="2000" b="0" i="0" dirty="0">
                <a:solidFill>
                  <a:srgbClr val="222222"/>
                </a:solidFill>
                <a:effectLst/>
                <a:latin typeface="Calibri" panose="020F0502020204030204" pitchFamily="34" charset="0"/>
                <a:cs typeface="Calibri" panose="020F0502020204030204" pitchFamily="34" charset="0"/>
              </a:rPr>
              <a:t>to arrange the data.</a:t>
            </a:r>
          </a:p>
          <a:p>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502993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FBBC-6737-42B3-813A-B732C3B6BEA5}"/>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SOFTWARE USED</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DB144F4-8B34-49B9-AE3C-A2D4F8AD62DC}"/>
              </a:ext>
            </a:extLst>
          </p:cNvPr>
          <p:cNvSpPr>
            <a:spLocks noGrp="1"/>
          </p:cNvSpPr>
          <p:nvPr>
            <p:ph idx="1"/>
          </p:nvPr>
        </p:nvSpPr>
        <p:spPr/>
        <p:txBody>
          <a:bodyPr>
            <a:normAutofit/>
          </a:bodyPr>
          <a:lstStyle/>
          <a:p>
            <a:pPr algn="ctr"/>
            <a:r>
              <a:rPr lang="en-US" sz="2000" dirty="0">
                <a:latin typeface="Calibri" panose="020F0502020204030204" pitchFamily="34" charset="0"/>
                <a:cs typeface="Calibri" panose="020F0502020204030204" pitchFamily="34" charset="0"/>
              </a:rPr>
              <a:t>Google Collab (Online Python Compiler)</a:t>
            </a:r>
            <a:endParaRPr lang="en-PK" sz="2000" dirty="0">
              <a:latin typeface="Calibri" panose="020F0502020204030204" pitchFamily="34" charset="0"/>
              <a:cs typeface="Calibri" panose="020F0502020204030204" pitchFamily="34" charset="0"/>
            </a:endParaRPr>
          </a:p>
        </p:txBody>
      </p:sp>
      <p:pic>
        <p:nvPicPr>
          <p:cNvPr id="5" name="Picture 4" descr="Logo&#10;&#10;Description automatically generated">
            <a:extLst>
              <a:ext uri="{FF2B5EF4-FFF2-40B4-BE49-F238E27FC236}">
                <a16:creationId xmlns:a16="http://schemas.microsoft.com/office/drawing/2014/main" id="{2877E060-5B15-49F8-97C9-D25565923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297" y="3238422"/>
            <a:ext cx="5986082" cy="2645910"/>
          </a:xfrm>
          <a:prstGeom prst="rect">
            <a:avLst/>
          </a:prstGeom>
        </p:spPr>
      </p:pic>
      <p:sp>
        <p:nvSpPr>
          <p:cNvPr id="6" name="TextBox 5">
            <a:extLst>
              <a:ext uri="{FF2B5EF4-FFF2-40B4-BE49-F238E27FC236}">
                <a16:creationId xmlns:a16="http://schemas.microsoft.com/office/drawing/2014/main" id="{D6C9A0E4-C0AC-4B96-9DAE-7A8A1E56A9C1}"/>
              </a:ext>
            </a:extLst>
          </p:cNvPr>
          <p:cNvSpPr txBox="1"/>
          <p:nvPr/>
        </p:nvSpPr>
        <p:spPr>
          <a:xfrm>
            <a:off x="4133461" y="5376317"/>
            <a:ext cx="3536302"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6.1: Google Colab Logo </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12374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B08C-C336-4C5C-86C1-C1BF3F34CBD1}"/>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GRAPHS AND TABLES SHOWING THE RESULTS</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17E752A-715E-470F-9461-28434927B066}"/>
              </a:ext>
            </a:extLst>
          </p:cNvPr>
          <p:cNvSpPr>
            <a:spLocks noGrp="1"/>
          </p:cNvSpPr>
          <p:nvPr>
            <p:ph idx="1"/>
          </p:nvPr>
        </p:nvSpPr>
        <p:spPr>
          <a:xfrm>
            <a:off x="0" y="2593791"/>
            <a:ext cx="8825659" cy="3416300"/>
          </a:xfrm>
        </p:spPr>
        <p:txBody>
          <a:bodyPr>
            <a:normAutofit lnSpcReduction="10000"/>
          </a:bodyPr>
          <a:lstStyle/>
          <a:p>
            <a:r>
              <a:rPr lang="en-US" sz="2000" b="1" dirty="0">
                <a:latin typeface="Calibri" panose="020F0502020204030204" pitchFamily="34" charset="0"/>
                <a:cs typeface="Calibri" panose="020F0502020204030204" pitchFamily="34" charset="0"/>
              </a:rPr>
              <a:t>FACTOR 1: </a:t>
            </a:r>
            <a:r>
              <a:rPr lang="en-US" sz="2000" b="1" dirty="0">
                <a:effectLst/>
                <a:latin typeface="Calibri" panose="020F0502020204030204" pitchFamily="34" charset="0"/>
                <a:ea typeface="Calibri" panose="020F0502020204030204" pitchFamily="34" charset="0"/>
                <a:cs typeface="Calibri" panose="020F0502020204030204" pitchFamily="34" charset="0"/>
              </a:rPr>
              <a:t>CLIENTS:</a:t>
            </a:r>
          </a:p>
          <a:p>
            <a:pPr lvl="1"/>
            <a:r>
              <a:rPr lang="en-US" sz="2000" b="1" dirty="0">
                <a:effectLst/>
                <a:latin typeface="Calibri" panose="020F0502020204030204" pitchFamily="34" charset="0"/>
                <a:ea typeface="Calibri" panose="020F0502020204030204" pitchFamily="34" charset="0"/>
                <a:cs typeface="Calibri" panose="020F0502020204030204" pitchFamily="34" charset="0"/>
              </a:rPr>
              <a:t>VISUALIZATION OF CLIENT PER CITY: </a:t>
            </a:r>
          </a:p>
          <a:p>
            <a:pPr marL="457200" lvl="1"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The graph shows that how much MEMBERS and NORMAL </a:t>
            </a:r>
          </a:p>
          <a:p>
            <a:pPr marL="457200" lvl="1"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CUSTOMERS are there in a city out of three. Normal </a:t>
            </a:r>
          </a:p>
          <a:p>
            <a:pPr marL="457200" lvl="1"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customers being inspired by services, referral codes, discount </a:t>
            </a:r>
          </a:p>
          <a:p>
            <a:pPr marL="457200" lvl="1"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offers, promotes expertise’s to others that further attract </a:t>
            </a:r>
          </a:p>
          <a:p>
            <a:pPr marL="457200" lvl="1"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new clients. On the other hand, member customers shops </a:t>
            </a:r>
          </a:p>
          <a:p>
            <a:pPr marL="457200" lvl="1"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on daily basis, increasing the profit of a particular branch.</a:t>
            </a:r>
            <a:endParaRPr lang="en-PK"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BB028CB-2504-4747-8117-F685855D3134}"/>
              </a:ext>
            </a:extLst>
          </p:cNvPr>
          <p:cNvPicPr>
            <a:picLocks noChangeAspect="1"/>
          </p:cNvPicPr>
          <p:nvPr/>
        </p:nvPicPr>
        <p:blipFill>
          <a:blip r:embed="rId2"/>
          <a:stretch>
            <a:fillRect/>
          </a:stretch>
        </p:blipFill>
        <p:spPr>
          <a:xfrm>
            <a:off x="6941976" y="2323323"/>
            <a:ext cx="5250023" cy="4049485"/>
          </a:xfrm>
          <a:prstGeom prst="rect">
            <a:avLst/>
          </a:prstGeom>
        </p:spPr>
      </p:pic>
      <p:sp>
        <p:nvSpPr>
          <p:cNvPr id="5" name="TextBox 4">
            <a:extLst>
              <a:ext uri="{FF2B5EF4-FFF2-40B4-BE49-F238E27FC236}">
                <a16:creationId xmlns:a16="http://schemas.microsoft.com/office/drawing/2014/main" id="{F709F63A-546B-4E23-A2BC-500C20637A77}"/>
              </a:ext>
            </a:extLst>
          </p:cNvPr>
          <p:cNvSpPr txBox="1"/>
          <p:nvPr/>
        </p:nvSpPr>
        <p:spPr>
          <a:xfrm>
            <a:off x="7228114" y="6280559"/>
            <a:ext cx="4963886"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7: </a:t>
            </a:r>
            <a:r>
              <a:rPr lang="en-US" sz="2000" i="1" dirty="0">
                <a:effectLst/>
                <a:latin typeface="Calibri" panose="020F0502020204030204" pitchFamily="34" charset="0"/>
                <a:ea typeface="Calibri" panose="020F0502020204030204" pitchFamily="34" charset="0"/>
                <a:cs typeface="Calibri" panose="020F0502020204030204" pitchFamily="34" charset="0"/>
              </a:rPr>
              <a:t>Visualization of Client Per City</a:t>
            </a:r>
            <a:r>
              <a:rPr lang="en-US" sz="2000" i="1" dirty="0">
                <a:latin typeface="Calibri" panose="020F0502020204030204" pitchFamily="34" charset="0"/>
                <a:cs typeface="Calibri" panose="020F0502020204030204" pitchFamily="34" charset="0"/>
              </a:rPr>
              <a:t> </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436611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C56BE-A61F-452F-A395-807EE1152653}"/>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1 CONT..</a:t>
            </a:r>
            <a:endParaRPr lang="en-PK" sz="4000" dirty="0"/>
          </a:p>
        </p:txBody>
      </p:sp>
      <p:sp>
        <p:nvSpPr>
          <p:cNvPr id="3" name="Content Placeholder 2">
            <a:extLst>
              <a:ext uri="{FF2B5EF4-FFF2-40B4-BE49-F238E27FC236}">
                <a16:creationId xmlns:a16="http://schemas.microsoft.com/office/drawing/2014/main" id="{3A99BBA1-D164-43BD-9875-465FD8903F82}"/>
              </a:ext>
            </a:extLst>
          </p:cNvPr>
          <p:cNvSpPr>
            <a:spLocks noGrp="1"/>
          </p:cNvSpPr>
          <p:nvPr>
            <p:ph idx="1"/>
          </p:nvPr>
        </p:nvSpPr>
        <p:spPr>
          <a:xfrm>
            <a:off x="0" y="2323581"/>
            <a:ext cx="8825659" cy="4310483"/>
          </a:xfrm>
        </p:spPr>
        <p:txBody>
          <a:bodyPr>
            <a:noAutofit/>
          </a:bodyPr>
          <a:lstStyle/>
          <a:p>
            <a:pPr lvl="1"/>
            <a:r>
              <a:rPr lang="en-US" sz="2000" b="1" dirty="0">
                <a:latin typeface="Calibri" panose="020F0502020204030204" pitchFamily="34" charset="0"/>
                <a:cs typeface="Calibri" panose="020F0502020204030204" pitchFamily="34" charset="0"/>
              </a:rPr>
              <a:t>TYPES OF CLIENTS PER CITY: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It is very important to know that what is the ratio of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NORMAL CUSTOMERS and MEMBERS. It must be noticed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that NORMAL CUSTOMERS in each city are more as compared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to MEMBERS. However, their ratio is almost equal. As when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Normal customers gets introduced to a market so the services,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referral codes, and discount offers introduce them as a member</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time by time that increases the sales of that market. This means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that Yangon, in future will have more sales as compared to other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two cities.</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PK" sz="2000" dirty="0"/>
          </a:p>
        </p:txBody>
      </p:sp>
      <p:pic>
        <p:nvPicPr>
          <p:cNvPr id="4" name="Picture 3">
            <a:extLst>
              <a:ext uri="{FF2B5EF4-FFF2-40B4-BE49-F238E27FC236}">
                <a16:creationId xmlns:a16="http://schemas.microsoft.com/office/drawing/2014/main" id="{256EEFF1-9A4E-460A-BACC-27593EE2370B}"/>
              </a:ext>
            </a:extLst>
          </p:cNvPr>
          <p:cNvPicPr>
            <a:picLocks noChangeAspect="1"/>
          </p:cNvPicPr>
          <p:nvPr/>
        </p:nvPicPr>
        <p:blipFill>
          <a:blip r:embed="rId2"/>
          <a:stretch>
            <a:fillRect/>
          </a:stretch>
        </p:blipFill>
        <p:spPr>
          <a:xfrm>
            <a:off x="7240554" y="2351574"/>
            <a:ext cx="4951445" cy="3955920"/>
          </a:xfrm>
          <a:prstGeom prst="rect">
            <a:avLst/>
          </a:prstGeom>
        </p:spPr>
      </p:pic>
      <p:sp>
        <p:nvSpPr>
          <p:cNvPr id="5" name="TextBox 4">
            <a:extLst>
              <a:ext uri="{FF2B5EF4-FFF2-40B4-BE49-F238E27FC236}">
                <a16:creationId xmlns:a16="http://schemas.microsoft.com/office/drawing/2014/main" id="{E05B3FA0-9328-49DE-8D51-08DB28A4D548}"/>
              </a:ext>
            </a:extLst>
          </p:cNvPr>
          <p:cNvSpPr txBox="1"/>
          <p:nvPr/>
        </p:nvSpPr>
        <p:spPr>
          <a:xfrm>
            <a:off x="7724969" y="6197184"/>
            <a:ext cx="4382796"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8:Types of Client Per City</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428392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0879-E713-4234-BD6A-4735697BADB9}"/>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1 CONT..</a:t>
            </a:r>
            <a:endParaRPr lang="en-PK" sz="4000" dirty="0"/>
          </a:p>
        </p:txBody>
      </p:sp>
      <p:sp>
        <p:nvSpPr>
          <p:cNvPr id="3" name="Content Placeholder 2">
            <a:extLst>
              <a:ext uri="{FF2B5EF4-FFF2-40B4-BE49-F238E27FC236}">
                <a16:creationId xmlns:a16="http://schemas.microsoft.com/office/drawing/2014/main" id="{994A3CF3-77A6-41F3-8CB9-9D91BD62118F}"/>
              </a:ext>
            </a:extLst>
          </p:cNvPr>
          <p:cNvSpPr>
            <a:spLocks noGrp="1"/>
          </p:cNvSpPr>
          <p:nvPr>
            <p:ph idx="1"/>
          </p:nvPr>
        </p:nvSpPr>
        <p:spPr>
          <a:xfrm>
            <a:off x="0" y="2313992"/>
            <a:ext cx="9547258" cy="4544008"/>
          </a:xfrm>
        </p:spPr>
        <p:txBody>
          <a:bodyPr>
            <a:noAutofit/>
          </a:bodyPr>
          <a:lstStyle/>
          <a:p>
            <a:pPr lvl="1"/>
            <a:r>
              <a:rPr lang="en-US" sz="2000" b="1" dirty="0">
                <a:latin typeface="Calibri" panose="020F0502020204030204" pitchFamily="34" charset="0"/>
                <a:cs typeface="Calibri" panose="020F0502020204030204" pitchFamily="34" charset="0"/>
              </a:rPr>
              <a:t>GENDER WISE CLASSIFICATION: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It must be noted that MALE and FEMALE approach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shopping with different motives, perspectives, rationales,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considerations. Research have found that females shops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using visual imagery and interpreting context. While males </a:t>
            </a:r>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use logical computations and processing facts. Females </a:t>
            </a:r>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shopping motives tend to be hedonic, and it is utilitarian </a:t>
            </a:r>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in case of males. </a:t>
            </a:r>
            <a:endParaRPr lang="en-PK" sz="2000" dirty="0"/>
          </a:p>
        </p:txBody>
      </p:sp>
      <p:pic>
        <p:nvPicPr>
          <p:cNvPr id="4" name="Picture 3">
            <a:extLst>
              <a:ext uri="{FF2B5EF4-FFF2-40B4-BE49-F238E27FC236}">
                <a16:creationId xmlns:a16="http://schemas.microsoft.com/office/drawing/2014/main" id="{87CDE9FE-8867-4A7D-98FC-BD277C1BAB96}"/>
              </a:ext>
            </a:extLst>
          </p:cNvPr>
          <p:cNvPicPr>
            <a:picLocks noChangeAspect="1"/>
          </p:cNvPicPr>
          <p:nvPr/>
        </p:nvPicPr>
        <p:blipFill>
          <a:blip r:embed="rId2"/>
          <a:stretch>
            <a:fillRect/>
          </a:stretch>
        </p:blipFill>
        <p:spPr>
          <a:xfrm>
            <a:off x="6904653" y="2341984"/>
            <a:ext cx="5287347" cy="3993502"/>
          </a:xfrm>
          <a:prstGeom prst="rect">
            <a:avLst/>
          </a:prstGeom>
        </p:spPr>
      </p:pic>
      <p:sp>
        <p:nvSpPr>
          <p:cNvPr id="5" name="TextBox 4">
            <a:extLst>
              <a:ext uri="{FF2B5EF4-FFF2-40B4-BE49-F238E27FC236}">
                <a16:creationId xmlns:a16="http://schemas.microsoft.com/office/drawing/2014/main" id="{EA91E9CF-B938-44C4-96C5-51792B5EBA9E}"/>
              </a:ext>
            </a:extLst>
          </p:cNvPr>
          <p:cNvSpPr txBox="1"/>
          <p:nvPr/>
        </p:nvSpPr>
        <p:spPr>
          <a:xfrm>
            <a:off x="7275254" y="6196633"/>
            <a:ext cx="4544008"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9: Gender Wise Classification</a:t>
            </a:r>
          </a:p>
        </p:txBody>
      </p:sp>
    </p:spTree>
    <p:extLst>
      <p:ext uri="{BB962C8B-B14F-4D97-AF65-F5344CB8AC3E}">
        <p14:creationId xmlns:p14="http://schemas.microsoft.com/office/powerpoint/2010/main" val="201578123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83CF0-1C16-4AEC-9D8F-8E21307529E8}"/>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3C8472A-5E10-4DEE-949E-30D4C6E8786E}"/>
              </a:ext>
            </a:extLst>
          </p:cNvPr>
          <p:cNvSpPr>
            <a:spLocks noGrp="1"/>
          </p:cNvSpPr>
          <p:nvPr>
            <p:ph idx="1"/>
          </p:nvPr>
        </p:nvSpPr>
        <p:spPr>
          <a:xfrm>
            <a:off x="1" y="2650153"/>
            <a:ext cx="9168850" cy="3416300"/>
          </a:xfrm>
        </p:spPr>
        <p:txBody>
          <a:bodyPr>
            <a:normAutofit/>
          </a:bodyPr>
          <a:lstStyle/>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This means that females shops more as they </a:t>
            </a:r>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buy essential things along with those things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that are not necessary, but they love them.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Overall, in three cities, the ratio of females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males are almost equal resulting in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balanced increase of sales in all the cities.  </a:t>
            </a:r>
            <a:endParaRPr lang="en-PK" sz="2000" dirty="0"/>
          </a:p>
          <a:p>
            <a:endParaRPr lang="en-PK" sz="2000" dirty="0"/>
          </a:p>
        </p:txBody>
      </p:sp>
      <p:pic>
        <p:nvPicPr>
          <p:cNvPr id="5" name="Content Placeholder 3" descr="Graphical user interface, text, application&#10;&#10;Description automatically generated">
            <a:extLst>
              <a:ext uri="{FF2B5EF4-FFF2-40B4-BE49-F238E27FC236}">
                <a16:creationId xmlns:a16="http://schemas.microsoft.com/office/drawing/2014/main" id="{BE393364-13D8-455F-B5B6-D2167E07ACAA}"/>
              </a:ext>
            </a:extLst>
          </p:cNvPr>
          <p:cNvPicPr>
            <a:picLocks noChangeAspect="1"/>
          </p:cNvPicPr>
          <p:nvPr/>
        </p:nvPicPr>
        <p:blipFill rotWithShape="1">
          <a:blip r:embed="rId2"/>
          <a:srcRect l="6514" t="32854" r="41237" b="17983"/>
          <a:stretch/>
        </p:blipFill>
        <p:spPr bwMode="auto">
          <a:xfrm>
            <a:off x="5169159" y="2575766"/>
            <a:ext cx="7022840" cy="393700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56FA474-9867-4C0A-B260-68B54A2B19C3}"/>
              </a:ext>
            </a:extLst>
          </p:cNvPr>
          <p:cNvSpPr txBox="1"/>
          <p:nvPr/>
        </p:nvSpPr>
        <p:spPr>
          <a:xfrm>
            <a:off x="6645987" y="6402488"/>
            <a:ext cx="4616062" cy="369332"/>
          </a:xfrm>
          <a:prstGeom prst="rect">
            <a:avLst/>
          </a:prstGeom>
          <a:noFill/>
        </p:spPr>
        <p:txBody>
          <a:bodyPr wrap="square" rtlCol="0">
            <a:spAutoFit/>
          </a:bodyPr>
          <a:lstStyle/>
          <a:p>
            <a:r>
              <a:rPr lang="en-US" sz="1800" i="1" dirty="0">
                <a:latin typeface="Calibri" panose="020F0502020204030204" pitchFamily="34" charset="0"/>
                <a:cs typeface="Calibri" panose="020F0502020204030204" pitchFamily="34" charset="0"/>
              </a:rPr>
              <a:t>FIGURE 9.1: Gender Wise Classification</a:t>
            </a:r>
            <a:endParaRPr lang="en-PK" sz="18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2176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8987-1632-4944-A1D5-9A3EAA4AEDF8}"/>
              </a:ext>
            </a:extLst>
          </p:cNvPr>
          <p:cNvSpPr>
            <a:spLocks noGrp="1"/>
          </p:cNvSpPr>
          <p:nvPr>
            <p:ph type="title"/>
          </p:nvPr>
        </p:nvSpPr>
        <p:spPr/>
        <p:txBody>
          <a:bodyPr/>
          <a:lstStyle/>
          <a:p>
            <a:pPr algn="ctr"/>
            <a:r>
              <a:rPr lang="en-US" sz="4000" b="1" dirty="0">
                <a:solidFill>
                  <a:schemeClr val="bg1"/>
                </a:solidFill>
                <a:latin typeface="Calibri" panose="020F0502020204030204" pitchFamily="34" charset="0"/>
                <a:cs typeface="Calibri" panose="020F0502020204030204" pitchFamily="34" charset="0"/>
              </a:rPr>
              <a:t>RESEARCH OBJECTIVE/QUESTION</a:t>
            </a:r>
            <a:endParaRPr lang="en-PK" sz="4000" b="1"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B6D586C-87BF-4B7C-AF56-2983F2AD7665}"/>
              </a:ext>
            </a:extLst>
          </p:cNvPr>
          <p:cNvSpPr>
            <a:spLocks noGrp="1"/>
          </p:cNvSpPr>
          <p:nvPr>
            <p:ph idx="1"/>
          </p:nvPr>
        </p:nvSpPr>
        <p:spPr/>
        <p:txBody>
          <a:bodyPr>
            <a:normAutofit/>
          </a:bodyPr>
          <a:lstStyle/>
          <a:p>
            <a:r>
              <a:rPr lang="en-PK" sz="2000" dirty="0">
                <a:effectLst/>
                <a:latin typeface="Calibri" panose="020F0502020204030204" pitchFamily="34" charset="0"/>
                <a:ea typeface="Calibri" panose="020F0502020204030204" pitchFamily="34" charset="0"/>
                <a:cs typeface="Times New Roman" panose="02020603050405020304" pitchFamily="18" charset="0"/>
              </a:rPr>
              <a:t>HOW DIFFERENT FACTORS CONTRIBUTES TO HIGHER SALES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PK" sz="2000" dirty="0">
                <a:effectLst/>
                <a:latin typeface="Calibri" panose="020F0502020204030204" pitchFamily="34" charset="0"/>
                <a:ea typeface="Calibri" panose="020F0502020204030204" pitchFamily="34" charset="0"/>
                <a:cs typeface="Times New Roman" panose="02020603050405020304" pitchFamily="18" charset="0"/>
              </a:rPr>
              <a:t>IN A PARTICULAR</a:t>
            </a:r>
            <a:r>
              <a:rPr lang="en-US" sz="2000" dirty="0">
                <a:effectLst/>
                <a:latin typeface="Calibri" panose="020F0502020204030204" pitchFamily="34" charset="0"/>
                <a:ea typeface="Calibri" panose="020F0502020204030204" pitchFamily="34" charset="0"/>
                <a:cs typeface="Times New Roman" panose="02020603050405020304" pitchFamily="18" charset="0"/>
              </a:rPr>
              <a:t> SUPER MARKET OF A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PARTICULAR CITY</a:t>
            </a:r>
            <a:r>
              <a:rPr lang="en-PK" sz="20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PK" sz="2000" dirty="0"/>
          </a:p>
        </p:txBody>
      </p:sp>
      <p:pic>
        <p:nvPicPr>
          <p:cNvPr id="5" name="Picture 4" descr="Icon&#10;&#10;Description automatically generated">
            <a:extLst>
              <a:ext uri="{FF2B5EF4-FFF2-40B4-BE49-F238E27FC236}">
                <a16:creationId xmlns:a16="http://schemas.microsoft.com/office/drawing/2014/main" id="{892279C9-E2C9-44D7-93E1-FE5C18E9A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7649" y="2419817"/>
            <a:ext cx="3420654" cy="2947178"/>
          </a:xfrm>
          <a:prstGeom prst="rect">
            <a:avLst/>
          </a:prstGeom>
        </p:spPr>
      </p:pic>
      <p:sp>
        <p:nvSpPr>
          <p:cNvPr id="6" name="TextBox 5">
            <a:extLst>
              <a:ext uri="{FF2B5EF4-FFF2-40B4-BE49-F238E27FC236}">
                <a16:creationId xmlns:a16="http://schemas.microsoft.com/office/drawing/2014/main" id="{B17DF384-E69F-415F-AB23-6DE1423D1511}"/>
              </a:ext>
            </a:extLst>
          </p:cNvPr>
          <p:cNvSpPr txBox="1"/>
          <p:nvPr/>
        </p:nvSpPr>
        <p:spPr>
          <a:xfrm>
            <a:off x="8709907" y="5187820"/>
            <a:ext cx="1556138" cy="1015663"/>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3: Question Mark</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3000985"/>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ECF0-CBD6-4137-A6D5-939FE6D3519C}"/>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1 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022F033-9C96-44EE-8C4C-4C03A929AA8F}"/>
              </a:ext>
            </a:extLst>
          </p:cNvPr>
          <p:cNvSpPr>
            <a:spLocks noGrp="1"/>
          </p:cNvSpPr>
          <p:nvPr>
            <p:ph idx="1"/>
          </p:nvPr>
        </p:nvSpPr>
        <p:spPr>
          <a:xfrm>
            <a:off x="2750490" y="2547516"/>
            <a:ext cx="8825659" cy="3416300"/>
          </a:xfrm>
        </p:spPr>
        <p:txBody>
          <a:bodyPr>
            <a:normAutofit/>
          </a:bodyPr>
          <a:lstStyle/>
          <a:p>
            <a:pPr lvl="1"/>
            <a:r>
              <a:rPr lang="en-US" sz="2000" b="1" dirty="0">
                <a:latin typeface="Calibri" panose="020F0502020204030204" pitchFamily="34" charset="0"/>
                <a:cs typeface="Calibri" panose="020F0502020204030204" pitchFamily="34" charset="0"/>
              </a:rPr>
              <a:t>GENDER VS PAYMENT METHODS: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Different payment methods increases conversions and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develops market trust and loyalty. To reach the largest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portion of the market possible, local payment methods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that are convenient to customers must be introduced. </a:t>
            </a:r>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If not provided, so here is the highest possibility that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they may never return.  </a:t>
            </a:r>
            <a:endParaRPr lang="en-PK" sz="2000" dirty="0"/>
          </a:p>
        </p:txBody>
      </p:sp>
    </p:spTree>
    <p:extLst>
      <p:ext uri="{BB962C8B-B14F-4D97-AF65-F5344CB8AC3E}">
        <p14:creationId xmlns:p14="http://schemas.microsoft.com/office/powerpoint/2010/main" val="142643591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E94E7-A867-45CC-B546-DA63F1EE071E}"/>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66D3EA3-D6B6-42A2-9E9E-D0B17BB7525E}"/>
              </a:ext>
            </a:extLst>
          </p:cNvPr>
          <p:cNvSpPr>
            <a:spLocks noGrp="1"/>
          </p:cNvSpPr>
          <p:nvPr>
            <p:ph idx="1"/>
          </p:nvPr>
        </p:nvSpPr>
        <p:spPr>
          <a:xfrm>
            <a:off x="0" y="2547516"/>
            <a:ext cx="9094205" cy="3416300"/>
          </a:xfrm>
        </p:spPr>
        <p:txBody>
          <a:bodyPr>
            <a:normAutofit/>
          </a:bodyPr>
          <a:lstStyle/>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As upper-class people usually prefer to use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e-wallets and credit cards and on the other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hand middle and lower-class people prefer to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pay through cash. And all three payment methods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are used equally by males and females, so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availability of required payment methods make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it easy for the clients to shop that further increases sales.</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descr="Chart, bar chart&#10;&#10;Description automatically generated">
            <a:extLst>
              <a:ext uri="{FF2B5EF4-FFF2-40B4-BE49-F238E27FC236}">
                <a16:creationId xmlns:a16="http://schemas.microsoft.com/office/drawing/2014/main" id="{A4A9BCA3-E33A-4113-93CD-CAAD2AA4F20F}"/>
              </a:ext>
            </a:extLst>
          </p:cNvPr>
          <p:cNvPicPr>
            <a:picLocks noChangeAspect="1"/>
          </p:cNvPicPr>
          <p:nvPr/>
        </p:nvPicPr>
        <p:blipFill>
          <a:blip r:embed="rId2"/>
          <a:stretch>
            <a:fillRect/>
          </a:stretch>
        </p:blipFill>
        <p:spPr>
          <a:xfrm>
            <a:off x="6484777" y="2425959"/>
            <a:ext cx="5707224" cy="4002833"/>
          </a:xfrm>
          <a:prstGeom prst="rect">
            <a:avLst/>
          </a:prstGeom>
        </p:spPr>
      </p:pic>
      <p:sp>
        <p:nvSpPr>
          <p:cNvPr id="5" name="TextBox 4">
            <a:extLst>
              <a:ext uri="{FF2B5EF4-FFF2-40B4-BE49-F238E27FC236}">
                <a16:creationId xmlns:a16="http://schemas.microsoft.com/office/drawing/2014/main" id="{2CECEC24-A8A0-4AB9-98EF-9A46B3E44B29}"/>
              </a:ext>
            </a:extLst>
          </p:cNvPr>
          <p:cNvSpPr txBox="1"/>
          <p:nvPr/>
        </p:nvSpPr>
        <p:spPr>
          <a:xfrm>
            <a:off x="7165911" y="6261170"/>
            <a:ext cx="4879910"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10: Gender VS Payment Methods</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079556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EE71-3E03-4848-95C5-A93E69B3BA52}"/>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1 CONT..</a:t>
            </a:r>
            <a:endParaRPr lang="en-PK" sz="4000" dirty="0"/>
          </a:p>
        </p:txBody>
      </p:sp>
      <p:sp>
        <p:nvSpPr>
          <p:cNvPr id="3" name="Content Placeholder 2">
            <a:extLst>
              <a:ext uri="{FF2B5EF4-FFF2-40B4-BE49-F238E27FC236}">
                <a16:creationId xmlns:a16="http://schemas.microsoft.com/office/drawing/2014/main" id="{61413568-F671-4329-948C-2DE061DBD71C}"/>
              </a:ext>
            </a:extLst>
          </p:cNvPr>
          <p:cNvSpPr>
            <a:spLocks noGrp="1"/>
          </p:cNvSpPr>
          <p:nvPr>
            <p:ph idx="1"/>
          </p:nvPr>
        </p:nvSpPr>
        <p:spPr>
          <a:xfrm>
            <a:off x="0" y="2603500"/>
            <a:ext cx="9980613" cy="3416300"/>
          </a:xfrm>
        </p:spPr>
        <p:txBody>
          <a:bodyPr>
            <a:normAutofit/>
          </a:bodyPr>
          <a:lstStyle/>
          <a:p>
            <a:pPr lvl="1"/>
            <a:r>
              <a:rPr lang="en-US" sz="2000" b="1" dirty="0">
                <a:latin typeface="Calibri" panose="020F0502020204030204" pitchFamily="34" charset="0"/>
                <a:cs typeface="Calibri" panose="020F0502020204030204" pitchFamily="34" charset="0"/>
              </a:rPr>
              <a:t>OTHER VISUALIZATION: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As described that how NORMAL CUSTOMERS and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MEMBERS are important for increasing the sales in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 particular market so here is the visualization of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overall cities that their ratio appears almost same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as both types of customers are shopping and interchanging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their roles simultaneously. </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DB73A159-53BC-4968-BFC9-E8D9BF3AE99F}"/>
              </a:ext>
            </a:extLst>
          </p:cNvPr>
          <p:cNvPicPr>
            <a:picLocks noChangeAspect="1"/>
          </p:cNvPicPr>
          <p:nvPr/>
        </p:nvPicPr>
        <p:blipFill>
          <a:blip r:embed="rId2"/>
          <a:stretch>
            <a:fillRect/>
          </a:stretch>
        </p:blipFill>
        <p:spPr>
          <a:xfrm>
            <a:off x="6652727" y="2444619"/>
            <a:ext cx="5539273" cy="3937520"/>
          </a:xfrm>
          <a:prstGeom prst="rect">
            <a:avLst/>
          </a:prstGeom>
        </p:spPr>
      </p:pic>
      <p:sp>
        <p:nvSpPr>
          <p:cNvPr id="5" name="TextBox 4">
            <a:extLst>
              <a:ext uri="{FF2B5EF4-FFF2-40B4-BE49-F238E27FC236}">
                <a16:creationId xmlns:a16="http://schemas.microsoft.com/office/drawing/2014/main" id="{7DECB4EA-9E7E-4A57-A72F-C2784C194020}"/>
              </a:ext>
            </a:extLst>
          </p:cNvPr>
          <p:cNvSpPr txBox="1"/>
          <p:nvPr/>
        </p:nvSpPr>
        <p:spPr>
          <a:xfrm>
            <a:off x="7443755" y="6182084"/>
            <a:ext cx="4945224"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11: Other Visualizations</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524642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E674-5D2C-4D89-AD5E-298EF042D25F}"/>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GRAPHS AND TABLES SHOWING THE RESULTS</a:t>
            </a:r>
            <a:endParaRPr lang="en-PK" sz="4000" dirty="0"/>
          </a:p>
        </p:txBody>
      </p:sp>
      <p:sp>
        <p:nvSpPr>
          <p:cNvPr id="3" name="Content Placeholder 2">
            <a:extLst>
              <a:ext uri="{FF2B5EF4-FFF2-40B4-BE49-F238E27FC236}">
                <a16:creationId xmlns:a16="http://schemas.microsoft.com/office/drawing/2014/main" id="{ADAE2A30-46E6-4FD7-81FA-CC9BDB70E83E}"/>
              </a:ext>
            </a:extLst>
          </p:cNvPr>
          <p:cNvSpPr>
            <a:spLocks noGrp="1"/>
          </p:cNvSpPr>
          <p:nvPr>
            <p:ph idx="1"/>
          </p:nvPr>
        </p:nvSpPr>
        <p:spPr>
          <a:xfrm>
            <a:off x="1" y="2295331"/>
            <a:ext cx="9364792" cy="4170783"/>
          </a:xfrm>
        </p:spPr>
        <p:txBody>
          <a:bodyPr>
            <a:noAutofit/>
          </a:bodyPr>
          <a:lstStyle/>
          <a:p>
            <a:r>
              <a:rPr lang="en-US" sz="2000" b="1" dirty="0">
                <a:latin typeface="Calibri" panose="020F0502020204030204" pitchFamily="34" charset="0"/>
                <a:cs typeface="Calibri" panose="020F0502020204030204" pitchFamily="34" charset="0"/>
              </a:rPr>
              <a:t>FACTOR 2: MODES OF PAYMENT:</a:t>
            </a:r>
            <a:endParaRPr lang="en-PK" sz="2000" b="1" dirty="0">
              <a:latin typeface="Calibri" panose="020F0502020204030204" pitchFamily="34" charset="0"/>
              <a:cs typeface="Calibri" panose="020F0502020204030204" pitchFamily="34" charset="0"/>
            </a:endParaRPr>
          </a:p>
          <a:p>
            <a:pPr lvl="1">
              <a:lnSpc>
                <a:spcPct val="107000"/>
              </a:lnSpc>
            </a:pPr>
            <a:r>
              <a:rPr lang="en-US" sz="2000" b="1" dirty="0">
                <a:latin typeface="Calibri" panose="020F0502020204030204" pitchFamily="34" charset="0"/>
                <a:cs typeface="Calibri" panose="020F0502020204030204" pitchFamily="34" charset="0"/>
              </a:rPr>
              <a:t>BEST MODE OF PAYMENT PER CITY: </a:t>
            </a:r>
          </a:p>
          <a:p>
            <a:pPr marL="457200" lvl="1" indent="0">
              <a:lnSpc>
                <a:spcPct val="107000"/>
              </a:lnSpc>
              <a:buNone/>
            </a:pPr>
            <a:r>
              <a:rPr lang="en-US" sz="2000" dirty="0">
                <a:effectLst/>
                <a:latin typeface="Calibri" panose="020F0502020204030204" pitchFamily="34" charset="0"/>
                <a:ea typeface="Calibri" panose="020F0502020204030204" pitchFamily="34" charset="0"/>
                <a:cs typeface="Calibri" panose="020F0502020204030204" pitchFamily="34" charset="0"/>
              </a:rPr>
              <a:t>The receiving channel allows the customers to </a:t>
            </a:r>
          </a:p>
          <a:p>
            <a:pPr marL="457200" lvl="1" indent="0">
              <a:lnSpc>
                <a:spcPct val="107000"/>
              </a:lnSpc>
              <a:buNone/>
            </a:pPr>
            <a:r>
              <a:rPr lang="en-US" sz="2000" dirty="0">
                <a:effectLst/>
                <a:latin typeface="Calibri" panose="020F0502020204030204" pitchFamily="34" charset="0"/>
                <a:ea typeface="Calibri" panose="020F0502020204030204" pitchFamily="34" charset="0"/>
                <a:cs typeface="Calibri" panose="020F0502020204030204" pitchFamily="34" charset="0"/>
              </a:rPr>
              <a:t>make the payments without any difficulty and for </a:t>
            </a:r>
          </a:p>
          <a:p>
            <a:pPr marL="457200" lvl="1" indent="0">
              <a:lnSpc>
                <a:spcPct val="107000"/>
              </a:lnSpc>
              <a:buNone/>
            </a:pPr>
            <a:r>
              <a:rPr lang="en-US" sz="2000" dirty="0">
                <a:effectLst/>
                <a:latin typeface="Calibri" panose="020F0502020204030204" pitchFamily="34" charset="0"/>
                <a:ea typeface="Calibri" panose="020F0502020204030204" pitchFamily="34" charset="0"/>
                <a:cs typeface="Calibri" panose="020F0502020204030204" pitchFamily="34" charset="0"/>
              </a:rPr>
              <a:t>ease and their comfort, modes of payments are </a:t>
            </a:r>
          </a:p>
          <a:p>
            <a:pPr marL="457200" lvl="1" indent="0">
              <a:lnSpc>
                <a:spcPct val="107000"/>
              </a:lnSpc>
              <a:buNone/>
            </a:pPr>
            <a:r>
              <a:rPr lang="en-US" sz="2000" dirty="0">
                <a:effectLst/>
                <a:latin typeface="Calibri" panose="020F0502020204030204" pitchFamily="34" charset="0"/>
                <a:ea typeface="Calibri" panose="020F0502020204030204" pitchFamily="34" charset="0"/>
                <a:cs typeface="Calibri" panose="020F0502020204030204" pitchFamily="34" charset="0"/>
              </a:rPr>
              <a:t>introduced, it also helps supermarket owners to </a:t>
            </a:r>
          </a:p>
          <a:p>
            <a:pPr marL="457200" lvl="1" indent="0">
              <a:lnSpc>
                <a:spcPct val="107000"/>
              </a:lnSpc>
              <a:buNone/>
            </a:pPr>
            <a:r>
              <a:rPr lang="en-US" sz="2000" dirty="0">
                <a:effectLst/>
                <a:latin typeface="Calibri" panose="020F0502020204030204" pitchFamily="34" charset="0"/>
                <a:ea typeface="Calibri" panose="020F0502020204030204" pitchFamily="34" charset="0"/>
                <a:cs typeface="Calibri" panose="020F0502020204030204" pitchFamily="34" charset="0"/>
              </a:rPr>
              <a:t>finance the payments. The values show the evenly </a:t>
            </a:r>
          </a:p>
          <a:p>
            <a:pPr marL="457200" lvl="1" indent="0">
              <a:lnSpc>
                <a:spcPct val="107000"/>
              </a:lnSpc>
              <a:buNone/>
            </a:pPr>
            <a:r>
              <a:rPr lang="en-US" sz="2000" dirty="0">
                <a:effectLst/>
                <a:latin typeface="Calibri" panose="020F0502020204030204" pitchFamily="34" charset="0"/>
                <a:ea typeface="Calibri" panose="020F0502020204030204" pitchFamily="34" charset="0"/>
                <a:cs typeface="Calibri" panose="020F0502020204030204" pitchFamily="34" charset="0"/>
              </a:rPr>
              <a:t>equal distributed modes of payments for each branch </a:t>
            </a:r>
          </a:p>
          <a:p>
            <a:pPr marL="457200" lvl="1" indent="0">
              <a:lnSpc>
                <a:spcPct val="107000"/>
              </a:lnSpc>
              <a:buNone/>
            </a:pPr>
            <a:r>
              <a:rPr lang="en-US" sz="2000" dirty="0">
                <a:effectLst/>
                <a:latin typeface="Calibri" panose="020F0502020204030204" pitchFamily="34" charset="0"/>
                <a:ea typeface="Calibri" panose="020F0502020204030204" pitchFamily="34" charset="0"/>
                <a:cs typeface="Calibri" panose="020F0502020204030204" pitchFamily="34" charset="0"/>
              </a:rPr>
              <a:t>across 3 different cities.</a:t>
            </a:r>
            <a:endParaRPr lang="en-PK" sz="2000" dirty="0">
              <a:effectLst/>
              <a:latin typeface="Calibri" panose="020F0502020204030204" pitchFamily="34" charset="0"/>
              <a:ea typeface="Calibri" panose="020F0502020204030204" pitchFamily="34" charset="0"/>
              <a:cs typeface="Calibri" panose="020F0502020204030204" pitchFamily="34" charset="0"/>
            </a:endParaRPr>
          </a:p>
          <a:p>
            <a:pPr lvl="1"/>
            <a:endParaRPr lang="en-PK" sz="2000" dirty="0">
              <a:latin typeface="Calibri" panose="020F0502020204030204" pitchFamily="34" charset="0"/>
              <a:cs typeface="Calibri" panose="020F0502020204030204" pitchFamily="34" charset="0"/>
            </a:endParaRPr>
          </a:p>
        </p:txBody>
      </p:sp>
      <p:pic>
        <p:nvPicPr>
          <p:cNvPr id="4" name="Picture 3" descr="Table&#10;&#10;Description automatically generated">
            <a:extLst>
              <a:ext uri="{FF2B5EF4-FFF2-40B4-BE49-F238E27FC236}">
                <a16:creationId xmlns:a16="http://schemas.microsoft.com/office/drawing/2014/main" id="{4024A648-D75C-45EB-8E90-45190B144742}"/>
              </a:ext>
            </a:extLst>
          </p:cNvPr>
          <p:cNvPicPr>
            <a:picLocks noChangeAspect="1"/>
          </p:cNvPicPr>
          <p:nvPr/>
        </p:nvPicPr>
        <p:blipFill>
          <a:blip r:embed="rId2"/>
          <a:stretch>
            <a:fillRect/>
          </a:stretch>
        </p:blipFill>
        <p:spPr>
          <a:xfrm>
            <a:off x="6096000" y="2304662"/>
            <a:ext cx="6095999" cy="4021494"/>
          </a:xfrm>
          <a:prstGeom prst="rect">
            <a:avLst/>
          </a:prstGeom>
        </p:spPr>
      </p:pic>
      <p:sp>
        <p:nvSpPr>
          <p:cNvPr id="5" name="TextBox 4">
            <a:extLst>
              <a:ext uri="{FF2B5EF4-FFF2-40B4-BE49-F238E27FC236}">
                <a16:creationId xmlns:a16="http://schemas.microsoft.com/office/drawing/2014/main" id="{636F576B-D7DF-4B1A-9DE3-E6EF5CB61C9A}"/>
              </a:ext>
            </a:extLst>
          </p:cNvPr>
          <p:cNvSpPr txBox="1"/>
          <p:nvPr/>
        </p:nvSpPr>
        <p:spPr>
          <a:xfrm>
            <a:off x="6774024" y="6344817"/>
            <a:ext cx="4954555"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12: Best Mode of Payment Per City</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69858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0146-B2E6-4C99-89AE-B6DC665122C4}"/>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2 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B79D071-0231-4C69-AAA9-28E20ACF1A96}"/>
              </a:ext>
            </a:extLst>
          </p:cNvPr>
          <p:cNvSpPr>
            <a:spLocks noGrp="1"/>
          </p:cNvSpPr>
          <p:nvPr>
            <p:ph idx="1"/>
          </p:nvPr>
        </p:nvSpPr>
        <p:spPr>
          <a:xfrm>
            <a:off x="0" y="2603500"/>
            <a:ext cx="9916367" cy="3416300"/>
          </a:xfrm>
        </p:spPr>
        <p:txBody>
          <a:bodyPr>
            <a:normAutofit/>
          </a:bodyPr>
          <a:lstStyle/>
          <a:p>
            <a:r>
              <a:rPr lang="en-US" sz="2000" b="1" dirty="0">
                <a:latin typeface="Calibri" panose="020F0502020204030204" pitchFamily="34" charset="0"/>
                <a:cs typeface="Calibri" panose="020F0502020204030204" pitchFamily="34" charset="0"/>
              </a:rPr>
              <a:t>VISUALIZATION OF BEST MODE OF PAYMENT </a:t>
            </a:r>
          </a:p>
          <a:p>
            <a:pPr marL="0" indent="0">
              <a:buNone/>
            </a:pPr>
            <a:r>
              <a:rPr lang="en-US" sz="2000" b="1" dirty="0">
                <a:latin typeface="Calibri" panose="020F0502020204030204" pitchFamily="34" charset="0"/>
                <a:cs typeface="Calibri" panose="020F0502020204030204" pitchFamily="34" charset="0"/>
              </a:rPr>
              <a:t>	PER CITY</a:t>
            </a:r>
            <a:r>
              <a:rPr lang="en-US" sz="2200" b="1" dirty="0">
                <a:latin typeface="Calibri" panose="020F0502020204030204" pitchFamily="34" charset="0"/>
                <a:cs typeface="Calibri" panose="020F0502020204030204" pitchFamily="34" charset="0"/>
              </a:rPr>
              <a: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statistical model, also elaborated that the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customers pay the amount in equal fashion of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modes of payments in all the branches.</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23142EBE-846A-4F9D-BBCA-BBC0C7313843}"/>
              </a:ext>
            </a:extLst>
          </p:cNvPr>
          <p:cNvPicPr>
            <a:picLocks noChangeAspect="1"/>
          </p:cNvPicPr>
          <p:nvPr/>
        </p:nvPicPr>
        <p:blipFill>
          <a:blip r:embed="rId2"/>
          <a:stretch>
            <a:fillRect/>
          </a:stretch>
        </p:blipFill>
        <p:spPr>
          <a:xfrm>
            <a:off x="5439747" y="2435291"/>
            <a:ext cx="6752253" cy="3937517"/>
          </a:xfrm>
          <a:prstGeom prst="rect">
            <a:avLst/>
          </a:prstGeom>
        </p:spPr>
      </p:pic>
      <p:sp>
        <p:nvSpPr>
          <p:cNvPr id="5" name="TextBox 4">
            <a:extLst>
              <a:ext uri="{FF2B5EF4-FFF2-40B4-BE49-F238E27FC236}">
                <a16:creationId xmlns:a16="http://schemas.microsoft.com/office/drawing/2014/main" id="{628F2D19-C394-4F25-B972-018F10B81BBC}"/>
              </a:ext>
            </a:extLst>
          </p:cNvPr>
          <p:cNvSpPr txBox="1"/>
          <p:nvPr/>
        </p:nvSpPr>
        <p:spPr>
          <a:xfrm>
            <a:off x="6830009" y="6191415"/>
            <a:ext cx="5019870"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13: Visualization of Figure 12</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557395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EB717-778C-48CC-8F9F-56826B240041}"/>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2 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9BE4846-F119-4BDE-A5D0-D69411B0DCD8}"/>
              </a:ext>
            </a:extLst>
          </p:cNvPr>
          <p:cNvSpPr>
            <a:spLocks noGrp="1"/>
          </p:cNvSpPr>
          <p:nvPr>
            <p:ph idx="1"/>
          </p:nvPr>
        </p:nvSpPr>
        <p:spPr>
          <a:xfrm>
            <a:off x="0" y="2603500"/>
            <a:ext cx="9980613" cy="3416300"/>
          </a:xfrm>
        </p:spPr>
        <p:txBody>
          <a:bodyPr>
            <a:normAutofit/>
          </a:bodyPr>
          <a:lstStyle/>
          <a:p>
            <a:r>
              <a:rPr lang="en-US" sz="2000" b="1" dirty="0">
                <a:latin typeface="Calibri" panose="020F0502020204030204" pitchFamily="34" charset="0"/>
                <a:cs typeface="Calibri" panose="020F0502020204030204" pitchFamily="34" charset="0"/>
              </a:rPr>
              <a:t>PAYMENT TYPE CLASSIFICATION:</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This pie chart statistical model is built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upon the modes of payments in the different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branches. It is based on the activity and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relationship the customers have with the Cash,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Credit card and E-wallets. </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descr="Graphical user interface, text, application&#10;&#10;Description automatically generated">
            <a:extLst>
              <a:ext uri="{FF2B5EF4-FFF2-40B4-BE49-F238E27FC236}">
                <a16:creationId xmlns:a16="http://schemas.microsoft.com/office/drawing/2014/main" id="{D798C6FC-1E0E-4D97-A004-5B0A6F259004}"/>
              </a:ext>
            </a:extLst>
          </p:cNvPr>
          <p:cNvPicPr>
            <a:picLocks noChangeAspect="1"/>
          </p:cNvPicPr>
          <p:nvPr/>
        </p:nvPicPr>
        <p:blipFill rotWithShape="1">
          <a:blip r:embed="rId2"/>
          <a:srcRect l="6514" t="26709" r="57324" b="20583"/>
          <a:stretch/>
        </p:blipFill>
        <p:spPr bwMode="auto">
          <a:xfrm>
            <a:off x="5439747" y="2472094"/>
            <a:ext cx="6752253" cy="3891384"/>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66553C34-0CCC-4EB1-9D45-F8461066DD22}"/>
              </a:ext>
            </a:extLst>
          </p:cNvPr>
          <p:cNvSpPr txBox="1"/>
          <p:nvPr/>
        </p:nvSpPr>
        <p:spPr>
          <a:xfrm>
            <a:off x="5766318" y="6219407"/>
            <a:ext cx="5952931"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14: Payment Type Classification</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470697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BABA-EDE1-4814-B24A-95455325937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GRAPHS AND TABLES SHOWING THE RESULTS</a:t>
            </a:r>
            <a:endParaRPr lang="en-PK" sz="4000" dirty="0"/>
          </a:p>
        </p:txBody>
      </p:sp>
      <p:sp>
        <p:nvSpPr>
          <p:cNvPr id="3" name="Content Placeholder 2">
            <a:extLst>
              <a:ext uri="{FF2B5EF4-FFF2-40B4-BE49-F238E27FC236}">
                <a16:creationId xmlns:a16="http://schemas.microsoft.com/office/drawing/2014/main" id="{E3AABC5E-85BC-41F8-9BE0-71E26E662386}"/>
              </a:ext>
            </a:extLst>
          </p:cNvPr>
          <p:cNvSpPr>
            <a:spLocks noGrp="1"/>
          </p:cNvSpPr>
          <p:nvPr>
            <p:ph idx="1"/>
          </p:nvPr>
        </p:nvSpPr>
        <p:spPr>
          <a:xfrm>
            <a:off x="2286000" y="2584838"/>
            <a:ext cx="8637005" cy="3416300"/>
          </a:xfrm>
        </p:spPr>
        <p:txBody>
          <a:bodyPr>
            <a:noAutofit/>
          </a:bodyPr>
          <a:lstStyle/>
          <a:p>
            <a:r>
              <a:rPr lang="en-US" sz="2200" b="1" dirty="0">
                <a:latin typeface="Calibri" panose="020F0502020204030204" pitchFamily="34" charset="0"/>
                <a:cs typeface="Calibri" panose="020F0502020204030204" pitchFamily="34" charset="0"/>
              </a:rPr>
              <a:t>FACTOR 3: ENVIRONMENT OF CITIES AND BRANCHES INSIDE IT:</a:t>
            </a:r>
          </a:p>
          <a:p>
            <a:pPr marL="742950" lvl="2" indent="-342900"/>
            <a:r>
              <a:rPr lang="en-US" sz="2000" b="1" dirty="0">
                <a:latin typeface="Calibri" panose="020F0502020204030204" pitchFamily="34" charset="0"/>
                <a:cs typeface="Calibri" panose="020F0502020204030204" pitchFamily="34" charset="0"/>
              </a:rPr>
              <a:t>BRANCH WISE CLASSIFICATION: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below graph shows the Invoice VS Branches.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It must be noted that BRANCH A have more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invoice number as compared to BRANCH B and C.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This means that there are a greater number of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customers in branch A. The environment of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branches causes great impact on lowering or enhancing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number of customers. </a:t>
            </a:r>
            <a:endParaRPr lang="en-PK" sz="2000" dirty="0"/>
          </a:p>
        </p:txBody>
      </p:sp>
    </p:spTree>
    <p:extLst>
      <p:ext uri="{BB962C8B-B14F-4D97-AF65-F5344CB8AC3E}">
        <p14:creationId xmlns:p14="http://schemas.microsoft.com/office/powerpoint/2010/main" val="340673950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C0F84-4CED-4490-89F5-C034D78B7DD1}"/>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8EF6035-20E7-43F9-9E23-1C170F864EAB}"/>
              </a:ext>
            </a:extLst>
          </p:cNvPr>
          <p:cNvSpPr>
            <a:spLocks noGrp="1"/>
          </p:cNvSpPr>
          <p:nvPr>
            <p:ph idx="1"/>
          </p:nvPr>
        </p:nvSpPr>
        <p:spPr>
          <a:xfrm>
            <a:off x="0" y="2603500"/>
            <a:ext cx="9980613" cy="4254500"/>
          </a:xfrm>
        </p:spPr>
        <p:txBody>
          <a:bodyPr>
            <a:norm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factors may include some SUPPLY LINES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(weather, cost of fuels, etc.), ECONOMIC FACTORS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(local and national economies, good and bad time,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rates at which necessities are provided), LAWS AND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GOVERNMENT (Increase in tax on products, restrictions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on purchases, etc.), etc. Positive factors will enhance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number of customers whereas negative factors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will downturn them.</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B5B1A0C3-E57B-4397-988E-A520389F4842}"/>
              </a:ext>
            </a:extLst>
          </p:cNvPr>
          <p:cNvPicPr>
            <a:picLocks noChangeAspect="1"/>
          </p:cNvPicPr>
          <p:nvPr/>
        </p:nvPicPr>
        <p:blipFill>
          <a:blip r:embed="rId2"/>
          <a:stretch>
            <a:fillRect/>
          </a:stretch>
        </p:blipFill>
        <p:spPr>
          <a:xfrm>
            <a:off x="6344816" y="2416629"/>
            <a:ext cx="5847184" cy="3993503"/>
          </a:xfrm>
          <a:prstGeom prst="rect">
            <a:avLst/>
          </a:prstGeom>
        </p:spPr>
      </p:pic>
      <p:sp>
        <p:nvSpPr>
          <p:cNvPr id="5" name="TextBox 4">
            <a:extLst>
              <a:ext uri="{FF2B5EF4-FFF2-40B4-BE49-F238E27FC236}">
                <a16:creationId xmlns:a16="http://schemas.microsoft.com/office/drawing/2014/main" id="{460122AC-9199-4723-994A-5BEB84855DCF}"/>
              </a:ext>
            </a:extLst>
          </p:cNvPr>
          <p:cNvSpPr txBox="1"/>
          <p:nvPr/>
        </p:nvSpPr>
        <p:spPr>
          <a:xfrm>
            <a:off x="7029061" y="6316826"/>
            <a:ext cx="4478694"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15: Branch Wise Classification</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968166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EC3E-7AE6-42DB-A3A9-8BA866D3235D}"/>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3 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74E2CE0-74E7-4A7B-85FB-BDFCF491A5BA}"/>
              </a:ext>
            </a:extLst>
          </p:cNvPr>
          <p:cNvSpPr>
            <a:spLocks noGrp="1"/>
          </p:cNvSpPr>
          <p:nvPr>
            <p:ph idx="1"/>
          </p:nvPr>
        </p:nvSpPr>
        <p:spPr>
          <a:xfrm>
            <a:off x="0" y="2603500"/>
            <a:ext cx="9980613" cy="4254500"/>
          </a:xfrm>
        </p:spPr>
        <p:txBody>
          <a:bodyPr>
            <a:no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BRANCH WISE INCOME/REVENUE: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As described regarding the number of customers,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we don’t know that which customer shops for how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much. Here a question arises that how the BRANCH C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shown have greater income over all three branches,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even if it had a smaller number of customers? It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depends upon the need of customers that impacts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on how many products they are buying.</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descr="Graphical user interface, application, Word&#10;&#10;Description automatically generated">
            <a:extLst>
              <a:ext uri="{FF2B5EF4-FFF2-40B4-BE49-F238E27FC236}">
                <a16:creationId xmlns:a16="http://schemas.microsoft.com/office/drawing/2014/main" id="{DC39EA04-3379-4B13-B9FF-0AFF4B27099B}"/>
              </a:ext>
            </a:extLst>
          </p:cNvPr>
          <p:cNvPicPr>
            <a:picLocks noChangeAspect="1"/>
          </p:cNvPicPr>
          <p:nvPr/>
        </p:nvPicPr>
        <p:blipFill rotWithShape="1">
          <a:blip r:embed="rId2"/>
          <a:srcRect l="6781" t="23636" r="55196" b="11128"/>
          <a:stretch/>
        </p:blipFill>
        <p:spPr bwMode="auto">
          <a:xfrm>
            <a:off x="6204857" y="2473040"/>
            <a:ext cx="5987143" cy="392776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0D3C69C-07E9-4989-9D2A-01B53E472772}"/>
              </a:ext>
            </a:extLst>
          </p:cNvPr>
          <p:cNvSpPr txBox="1"/>
          <p:nvPr/>
        </p:nvSpPr>
        <p:spPr>
          <a:xfrm>
            <a:off x="6316824" y="6400800"/>
            <a:ext cx="5533054"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16: Branch Wise Income/Revenue</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925487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B203-E8FE-497D-9976-506127C2CE88}"/>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pic>
        <p:nvPicPr>
          <p:cNvPr id="4" name="Content Placeholder 3" descr="Graphical user interface, application, Word&#10;&#10;Description automatically generated">
            <a:extLst>
              <a:ext uri="{FF2B5EF4-FFF2-40B4-BE49-F238E27FC236}">
                <a16:creationId xmlns:a16="http://schemas.microsoft.com/office/drawing/2014/main" id="{26FB2625-7698-40F7-A1EF-E1092D1E69A7}"/>
              </a:ext>
            </a:extLst>
          </p:cNvPr>
          <p:cNvPicPr>
            <a:picLocks noGrp="1" noChangeAspect="1"/>
          </p:cNvPicPr>
          <p:nvPr>
            <p:ph idx="1"/>
          </p:nvPr>
        </p:nvPicPr>
        <p:blipFill rotWithShape="1">
          <a:blip r:embed="rId2"/>
          <a:srcRect l="6249" t="29308" r="65832" b="36892"/>
          <a:stretch/>
        </p:blipFill>
        <p:spPr bwMode="auto">
          <a:xfrm>
            <a:off x="2789582" y="2349488"/>
            <a:ext cx="6195797" cy="3883361"/>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AAD4507-06DD-426D-8BA5-9F4032BE83F7}"/>
              </a:ext>
            </a:extLst>
          </p:cNvPr>
          <p:cNvSpPr txBox="1"/>
          <p:nvPr/>
        </p:nvSpPr>
        <p:spPr>
          <a:xfrm>
            <a:off x="3237723" y="6032794"/>
            <a:ext cx="5551714"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16.1: Branch Wise Income/Revenue</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617455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AEC5-852C-49C7-A11E-D716449508BD}"/>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WHY THIS QUESTION WOULD BE INTERESTING?</a:t>
            </a:r>
            <a:endParaRPr lang="en-PK" sz="40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0557905-AA8F-41D0-B4F9-C5E3907C0A42}"/>
              </a:ext>
            </a:extLst>
          </p:cNvPr>
          <p:cNvSpPr txBox="1"/>
          <p:nvPr/>
        </p:nvSpPr>
        <p:spPr>
          <a:xfrm>
            <a:off x="7487280" y="5832739"/>
            <a:ext cx="4010124"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4: Confused Woman Shopper</a:t>
            </a:r>
            <a:endParaRPr lang="en-PK" sz="2000" i="1" dirty="0">
              <a:latin typeface="Calibri" panose="020F0502020204030204" pitchFamily="34" charset="0"/>
              <a:cs typeface="Calibri" panose="020F0502020204030204" pitchFamily="34" charset="0"/>
            </a:endParaRPr>
          </a:p>
        </p:txBody>
      </p:sp>
      <p:sp>
        <p:nvSpPr>
          <p:cNvPr id="8" name="Content Placeholder 7">
            <a:extLst>
              <a:ext uri="{FF2B5EF4-FFF2-40B4-BE49-F238E27FC236}">
                <a16:creationId xmlns:a16="http://schemas.microsoft.com/office/drawing/2014/main" id="{B496CEF0-784D-41C8-89AC-F4E20A7DEDAC}"/>
              </a:ext>
            </a:extLst>
          </p:cNvPr>
          <p:cNvSpPr>
            <a:spLocks noGrp="1"/>
          </p:cNvSpPr>
          <p:nvPr>
            <p:ph idx="1"/>
          </p:nvPr>
        </p:nvSpPr>
        <p:spPr>
          <a:xfrm>
            <a:off x="1154954" y="2468032"/>
            <a:ext cx="8825659" cy="4212686"/>
          </a:xfrm>
        </p:spPr>
        <p:txBody>
          <a:bodyPr>
            <a:noAutofit/>
          </a:bodyPr>
          <a:lstStyle/>
          <a:p>
            <a:pPr algn="l"/>
            <a:r>
              <a:rPr lang="en-US" sz="2000" b="0" i="0" dirty="0">
                <a:solidFill>
                  <a:srgbClr val="222222"/>
                </a:solidFill>
                <a:effectLst/>
                <a:latin typeface="Calibri" panose="020F0502020204030204" pitchFamily="34" charset="0"/>
                <a:cs typeface="Calibri" panose="020F0502020204030204" pitchFamily="34" charset="0"/>
              </a:rPr>
              <a:t>Research regarding various factors affecting higher sales </a:t>
            </a:r>
          </a:p>
          <a:p>
            <a:pPr marL="0" indent="0" algn="l">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could also help to create products that provide </a:t>
            </a:r>
          </a:p>
          <a:p>
            <a:pPr marL="0" indent="0" algn="l">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solutions, market to consumers effectively, and increase </a:t>
            </a:r>
          </a:p>
          <a:p>
            <a:pPr marL="0" indent="0" algn="l">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your chances for success.</a:t>
            </a:r>
          </a:p>
          <a:p>
            <a:pPr algn="l"/>
            <a:r>
              <a:rPr lang="en-US" sz="2000" b="0" i="0" dirty="0">
                <a:solidFill>
                  <a:srgbClr val="222222"/>
                </a:solidFill>
                <a:effectLst/>
                <a:latin typeface="Calibri" panose="020F0502020204030204" pitchFamily="34" charset="0"/>
                <a:cs typeface="Calibri" panose="020F0502020204030204" pitchFamily="34" charset="0"/>
              </a:rPr>
              <a:t>Retail research helps in the process of critical </a:t>
            </a:r>
          </a:p>
          <a:p>
            <a:pPr marL="0" indent="0" algn="l">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self-evaluation and lets retailers look at the </a:t>
            </a:r>
          </a:p>
          <a:p>
            <a:pPr marL="0" indent="0" algn="l">
              <a:buNone/>
            </a:pPr>
            <a:r>
              <a:rPr lang="en-US" sz="2000" dirty="0">
                <a:solidFill>
                  <a:srgbClr val="222222"/>
                </a:solidFill>
                <a:latin typeface="Calibri" panose="020F0502020204030204" pitchFamily="34" charset="0"/>
                <a:cs typeface="Calibri" panose="020F0502020204030204" pitchFamily="34" charset="0"/>
              </a:rPr>
              <a:t>	</a:t>
            </a:r>
            <a:r>
              <a:rPr lang="en-US" sz="2000" b="0" i="0" dirty="0">
                <a:solidFill>
                  <a:srgbClr val="222222"/>
                </a:solidFill>
                <a:effectLst/>
                <a:latin typeface="Calibri" panose="020F0502020204030204" pitchFamily="34" charset="0"/>
                <a:cs typeface="Calibri" panose="020F0502020204030204" pitchFamily="34" charset="0"/>
              </a:rPr>
              <a:t>services provided by them to customers in </a:t>
            </a:r>
          </a:p>
          <a:p>
            <a:pPr marL="0" indent="0" algn="l">
              <a:buNone/>
            </a:pPr>
            <a:r>
              <a:rPr lang="en-US" sz="2000" b="0" i="0" dirty="0">
                <a:solidFill>
                  <a:srgbClr val="222222"/>
                </a:solidFill>
                <a:effectLst/>
                <a:latin typeface="Calibri" panose="020F0502020204030204" pitchFamily="34" charset="0"/>
                <a:cs typeface="Calibri" panose="020F0502020204030204" pitchFamily="34" charset="0"/>
              </a:rPr>
              <a:t>	the market.</a:t>
            </a:r>
          </a:p>
          <a:p>
            <a:pPr algn="l"/>
            <a:r>
              <a:rPr lang="en-US" sz="2000" b="0" i="0" dirty="0">
                <a:solidFill>
                  <a:srgbClr val="222222"/>
                </a:solidFill>
                <a:effectLst/>
                <a:latin typeface="Calibri" panose="020F0502020204030204" pitchFamily="34" charset="0"/>
                <a:cs typeface="Calibri" panose="020F0502020204030204" pitchFamily="34" charset="0"/>
              </a:rPr>
              <a:t>It also provides brief foresight of the market </a:t>
            </a:r>
          </a:p>
          <a:p>
            <a:pPr marL="0" indent="0" algn="l">
              <a:buNone/>
            </a:pPr>
            <a:r>
              <a:rPr lang="en-US" sz="2000" b="0" i="0" dirty="0">
                <a:solidFill>
                  <a:srgbClr val="222222"/>
                </a:solidFill>
                <a:effectLst/>
                <a:latin typeface="Calibri" panose="020F0502020204030204" pitchFamily="34" charset="0"/>
                <a:cs typeface="Calibri" panose="020F0502020204030204" pitchFamily="34" charset="0"/>
              </a:rPr>
              <a:t>	to the company.</a:t>
            </a:r>
          </a:p>
        </p:txBody>
      </p:sp>
      <p:pic>
        <p:nvPicPr>
          <p:cNvPr id="10" name="Picture 9" descr="Diagram&#10;&#10;Description automatically generated">
            <a:extLst>
              <a:ext uri="{FF2B5EF4-FFF2-40B4-BE49-F238E27FC236}">
                <a16:creationId xmlns:a16="http://schemas.microsoft.com/office/drawing/2014/main" id="{B8786DC1-236A-471F-B632-F9913195A125}"/>
              </a:ext>
            </a:extLst>
          </p:cNvPr>
          <p:cNvPicPr>
            <a:picLocks noChangeAspect="1"/>
          </p:cNvPicPr>
          <p:nvPr/>
        </p:nvPicPr>
        <p:blipFill rotWithShape="1">
          <a:blip r:embed="rId2">
            <a:extLst>
              <a:ext uri="{28A0092B-C50C-407E-A947-70E740481C1C}">
                <a14:useLocalDpi xmlns:a14="http://schemas.microsoft.com/office/drawing/2010/main" val="0"/>
              </a:ext>
            </a:extLst>
          </a:blip>
          <a:srcRect b="6744"/>
          <a:stretch/>
        </p:blipFill>
        <p:spPr>
          <a:xfrm>
            <a:off x="7631368" y="2468032"/>
            <a:ext cx="3721948" cy="3316948"/>
          </a:xfrm>
          <a:prstGeom prst="rect">
            <a:avLst/>
          </a:prstGeom>
        </p:spPr>
      </p:pic>
    </p:spTree>
    <p:extLst>
      <p:ext uri="{BB962C8B-B14F-4D97-AF65-F5344CB8AC3E}">
        <p14:creationId xmlns:p14="http://schemas.microsoft.com/office/powerpoint/2010/main" val="245875108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E6D5A-0EB4-4D4F-BDAB-3FBED2877A25}"/>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3 CONT..</a:t>
            </a:r>
            <a:endParaRPr lang="en-PK" sz="4000" dirty="0"/>
          </a:p>
        </p:txBody>
      </p:sp>
      <p:sp>
        <p:nvSpPr>
          <p:cNvPr id="3" name="Content Placeholder 2">
            <a:extLst>
              <a:ext uri="{FF2B5EF4-FFF2-40B4-BE49-F238E27FC236}">
                <a16:creationId xmlns:a16="http://schemas.microsoft.com/office/drawing/2014/main" id="{9C5F13D3-D9B8-43FB-84A9-168E9D79B0F5}"/>
              </a:ext>
            </a:extLst>
          </p:cNvPr>
          <p:cNvSpPr>
            <a:spLocks noGrp="1"/>
          </p:cNvSpPr>
          <p:nvPr>
            <p:ph idx="1"/>
          </p:nvPr>
        </p:nvSpPr>
        <p:spPr>
          <a:xfrm>
            <a:off x="2927739" y="2594170"/>
            <a:ext cx="6988628" cy="3416300"/>
          </a:xfrm>
        </p:spPr>
        <p:txBody>
          <a:bodyPr>
            <a:norm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PRODUCT SALES OF DIFFERENT BRANCHES: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Needs of customers are the basic factor behind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sales of a market. Different customers have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different needs and so desire to buy different</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categories of products. The well-known categories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must be provided by the market to increase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their sales.</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spTree>
    <p:extLst>
      <p:ext uri="{BB962C8B-B14F-4D97-AF65-F5344CB8AC3E}">
        <p14:creationId xmlns:p14="http://schemas.microsoft.com/office/powerpoint/2010/main" val="1829046380"/>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96B7-22B3-4516-8914-C2D9DB4056D8}"/>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EBCCCE0-6F1E-4E67-A78F-6B64213E576E}"/>
              </a:ext>
            </a:extLst>
          </p:cNvPr>
          <p:cNvSpPr>
            <a:spLocks noGrp="1"/>
          </p:cNvSpPr>
          <p:nvPr>
            <p:ph idx="1"/>
          </p:nvPr>
        </p:nvSpPr>
        <p:spPr>
          <a:xfrm>
            <a:off x="0" y="2603500"/>
            <a:ext cx="9980613" cy="4254500"/>
          </a:xfrm>
        </p:spPr>
        <p:txBody>
          <a:bodyPr>
            <a:no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BRANCH A: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1</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2000" dirty="0">
                <a:effectLst/>
                <a:latin typeface="Calibri" panose="020F0502020204030204" pitchFamily="34" charset="0"/>
                <a:ea typeface="Calibri" panose="020F0502020204030204" pitchFamily="34" charset="0"/>
                <a:cs typeface="Times New Roman" panose="02020603050405020304" pitchFamily="18" charset="0"/>
              </a:rPr>
              <a:t> branch buys more home and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lifestyle products. Fashion accessories are the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exceptional option for them. Rest of the categories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appears as their common need. The markets in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this city must be well-aware regarding the needs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of their customers to attract them to promote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their sales.</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descr="Graphical user interface, application&#10;&#10;Description automatically generated">
            <a:extLst>
              <a:ext uri="{FF2B5EF4-FFF2-40B4-BE49-F238E27FC236}">
                <a16:creationId xmlns:a16="http://schemas.microsoft.com/office/drawing/2014/main" id="{0A1365AD-59DF-4107-B886-C15EB5D7761E}"/>
              </a:ext>
            </a:extLst>
          </p:cNvPr>
          <p:cNvPicPr>
            <a:picLocks noChangeAspect="1"/>
          </p:cNvPicPr>
          <p:nvPr/>
        </p:nvPicPr>
        <p:blipFill rotWithShape="1">
          <a:blip r:embed="rId2"/>
          <a:srcRect l="6249" t="37108" r="33924" b="12311"/>
          <a:stretch/>
        </p:blipFill>
        <p:spPr bwMode="auto">
          <a:xfrm>
            <a:off x="5850295" y="2444619"/>
            <a:ext cx="6341706" cy="3928189"/>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B4D8750A-05B2-4E73-BCB0-D153ACCD5D20}"/>
              </a:ext>
            </a:extLst>
          </p:cNvPr>
          <p:cNvSpPr txBox="1"/>
          <p:nvPr/>
        </p:nvSpPr>
        <p:spPr>
          <a:xfrm>
            <a:off x="5971592" y="6331634"/>
            <a:ext cx="5850294"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17: Product Sales of Branch A</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433194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8ECD-60D8-44CA-B301-4DBA966B2833}"/>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7340193-CC09-424B-8343-BD86AF88B142}"/>
              </a:ext>
            </a:extLst>
          </p:cNvPr>
          <p:cNvSpPr>
            <a:spLocks noGrp="1"/>
          </p:cNvSpPr>
          <p:nvPr>
            <p:ph idx="1"/>
          </p:nvPr>
        </p:nvSpPr>
        <p:spPr>
          <a:xfrm>
            <a:off x="0" y="2603500"/>
            <a:ext cx="9980613" cy="3416300"/>
          </a:xfrm>
        </p:spPr>
        <p:txBody>
          <a:bodyPr>
            <a:no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BRANCH B: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2</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US" sz="2000" dirty="0">
                <a:effectLst/>
                <a:latin typeface="Calibri" panose="020F0502020204030204" pitchFamily="34" charset="0"/>
                <a:ea typeface="Calibri" panose="020F0502020204030204" pitchFamily="34" charset="0"/>
                <a:cs typeface="Times New Roman" panose="02020603050405020304" pitchFamily="18" charset="0"/>
              </a:rPr>
              <a:t> branch buys more sports, travel,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fashion accessories products. Home and lifestyle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products are their exceptional option for them. Rest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of the categories appears as their common need.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markets in this city must be well-aware regarding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needs of their customers to attract them to promote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their sales.</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8E861FF1-6CB7-4FA2-B01F-BF26D607920C}"/>
              </a:ext>
            </a:extLst>
          </p:cNvPr>
          <p:cNvPicPr>
            <a:picLocks noChangeAspect="1"/>
          </p:cNvPicPr>
          <p:nvPr/>
        </p:nvPicPr>
        <p:blipFill>
          <a:blip r:embed="rId2"/>
          <a:stretch>
            <a:fillRect/>
          </a:stretch>
        </p:blipFill>
        <p:spPr>
          <a:xfrm>
            <a:off x="6372808" y="2472613"/>
            <a:ext cx="5819191" cy="3816220"/>
          </a:xfrm>
          <a:prstGeom prst="rect">
            <a:avLst/>
          </a:prstGeom>
        </p:spPr>
      </p:pic>
      <p:sp>
        <p:nvSpPr>
          <p:cNvPr id="5" name="TextBox 4">
            <a:extLst>
              <a:ext uri="{FF2B5EF4-FFF2-40B4-BE49-F238E27FC236}">
                <a16:creationId xmlns:a16="http://schemas.microsoft.com/office/drawing/2014/main" id="{D918FCB3-0E0F-4657-AABF-17CED27CDB03}"/>
              </a:ext>
            </a:extLst>
          </p:cNvPr>
          <p:cNvSpPr txBox="1"/>
          <p:nvPr/>
        </p:nvSpPr>
        <p:spPr>
          <a:xfrm>
            <a:off x="6540759" y="6288833"/>
            <a:ext cx="4879910"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17.1: Product Sales of Branch B</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348640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70DE-BCDE-459E-A7E3-822AC920EC1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dirty="0"/>
          </a:p>
        </p:txBody>
      </p:sp>
      <p:sp>
        <p:nvSpPr>
          <p:cNvPr id="3" name="Content Placeholder 2">
            <a:extLst>
              <a:ext uri="{FF2B5EF4-FFF2-40B4-BE49-F238E27FC236}">
                <a16:creationId xmlns:a16="http://schemas.microsoft.com/office/drawing/2014/main" id="{6398CD52-EE73-4D35-BCD3-FAF1B401930F}"/>
              </a:ext>
            </a:extLst>
          </p:cNvPr>
          <p:cNvSpPr>
            <a:spLocks noGrp="1"/>
          </p:cNvSpPr>
          <p:nvPr>
            <p:ph idx="1"/>
          </p:nvPr>
        </p:nvSpPr>
        <p:spPr>
          <a:xfrm>
            <a:off x="0" y="2603500"/>
            <a:ext cx="9980613" cy="4067888"/>
          </a:xfrm>
        </p:spPr>
        <p:txBody>
          <a:bodyPr>
            <a:no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BRANCH C: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T</a:t>
            </a:r>
            <a:r>
              <a:rPr lang="en-US" sz="2000" dirty="0">
                <a:effectLst/>
                <a:latin typeface="Calibri" panose="020F0502020204030204" pitchFamily="34" charset="0"/>
                <a:ea typeface="Calibri" panose="020F0502020204030204" pitchFamily="34" charset="0"/>
                <a:cs typeface="Times New Roman" panose="02020603050405020304" pitchFamily="18" charset="0"/>
              </a:rPr>
              <a:t>he 3</a:t>
            </a:r>
            <a:r>
              <a:rPr lang="en-US" sz="20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2000" dirty="0">
                <a:effectLst/>
                <a:latin typeface="Calibri" panose="020F0502020204030204" pitchFamily="34" charset="0"/>
                <a:ea typeface="Calibri" panose="020F0502020204030204" pitchFamily="34" charset="0"/>
                <a:cs typeface="Times New Roman" panose="02020603050405020304" pitchFamily="18" charset="0"/>
              </a:rPr>
              <a:t> branch buys more food and beverages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products. Sports, travel, home and lifestyle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products are their exceptional option for them.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Rest of the categories appears as their common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need. The markets in this city must be well-aware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regarding the needs of their customers to attract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them to promote their sales.</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descr="Graphical user interface, text, application&#10;&#10;Description automatically generated">
            <a:extLst>
              <a:ext uri="{FF2B5EF4-FFF2-40B4-BE49-F238E27FC236}">
                <a16:creationId xmlns:a16="http://schemas.microsoft.com/office/drawing/2014/main" id="{F607F573-1AD8-4878-B26D-3FA55CC062A8}"/>
              </a:ext>
            </a:extLst>
          </p:cNvPr>
          <p:cNvPicPr>
            <a:picLocks noChangeAspect="1"/>
          </p:cNvPicPr>
          <p:nvPr/>
        </p:nvPicPr>
        <p:blipFill rotWithShape="1">
          <a:blip r:embed="rId2"/>
          <a:srcRect l="6115" t="30491" r="32994" b="17037"/>
          <a:stretch/>
        </p:blipFill>
        <p:spPr bwMode="auto">
          <a:xfrm>
            <a:off x="5719665" y="2425960"/>
            <a:ext cx="6472335" cy="3965509"/>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0AC2321F-CA34-4D2F-8559-E1165A5E9FD8}"/>
              </a:ext>
            </a:extLst>
          </p:cNvPr>
          <p:cNvSpPr txBox="1"/>
          <p:nvPr/>
        </p:nvSpPr>
        <p:spPr>
          <a:xfrm>
            <a:off x="6078893" y="6349777"/>
            <a:ext cx="5753878"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17.2: Product Sales of Branch C</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59543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A5F9-7836-4CD5-B252-67F677EF173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3 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5BBA8C3-008D-4B94-86F8-8BDE2A77A520}"/>
              </a:ext>
            </a:extLst>
          </p:cNvPr>
          <p:cNvSpPr>
            <a:spLocks noGrp="1"/>
          </p:cNvSpPr>
          <p:nvPr>
            <p:ph idx="1"/>
          </p:nvPr>
        </p:nvSpPr>
        <p:spPr>
          <a:xfrm>
            <a:off x="0" y="2127639"/>
            <a:ext cx="9980613" cy="3416300"/>
          </a:xfrm>
        </p:spPr>
        <p:txBody>
          <a:bodyPr>
            <a:norm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TOTAL SALES BY CITIES PER DAY:</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(only visualization because data visualization each cell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represents that): In mixture of all above mentioned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factors and needs affecting the customer grocery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shopping’s, below is the total sales by cities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per day.</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352C12DB-4BAC-43BA-9206-4FCD2976B15A}"/>
              </a:ext>
            </a:extLst>
          </p:cNvPr>
          <p:cNvPicPr>
            <a:picLocks noChangeAspect="1"/>
          </p:cNvPicPr>
          <p:nvPr/>
        </p:nvPicPr>
        <p:blipFill>
          <a:blip r:embed="rId2"/>
          <a:stretch>
            <a:fillRect/>
          </a:stretch>
        </p:blipFill>
        <p:spPr>
          <a:xfrm>
            <a:off x="1455576" y="4180114"/>
            <a:ext cx="10736424" cy="2603241"/>
          </a:xfrm>
          <a:prstGeom prst="rect">
            <a:avLst/>
          </a:prstGeom>
        </p:spPr>
      </p:pic>
      <p:sp>
        <p:nvSpPr>
          <p:cNvPr id="5" name="TextBox 4">
            <a:extLst>
              <a:ext uri="{FF2B5EF4-FFF2-40B4-BE49-F238E27FC236}">
                <a16:creationId xmlns:a16="http://schemas.microsoft.com/office/drawing/2014/main" id="{4F45FEFA-F9B1-4F25-BF23-1919B22FE286}"/>
              </a:ext>
            </a:extLst>
          </p:cNvPr>
          <p:cNvSpPr txBox="1"/>
          <p:nvPr/>
        </p:nvSpPr>
        <p:spPr>
          <a:xfrm>
            <a:off x="6279502" y="3835789"/>
            <a:ext cx="5281127"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18: Total Sales by Cities Per Day</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9802290"/>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2472-C8FD-4B75-BFE7-230A848E5FAD}"/>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GRAPHS AND TABLES SHOWING THE RESULTS</a:t>
            </a:r>
            <a:endParaRPr lang="en-PK" sz="4000" dirty="0"/>
          </a:p>
        </p:txBody>
      </p:sp>
      <p:sp>
        <p:nvSpPr>
          <p:cNvPr id="3" name="Content Placeholder 2">
            <a:extLst>
              <a:ext uri="{FF2B5EF4-FFF2-40B4-BE49-F238E27FC236}">
                <a16:creationId xmlns:a16="http://schemas.microsoft.com/office/drawing/2014/main" id="{69AD738D-9ED2-4CCB-BBC5-013AF6465498}"/>
              </a:ext>
            </a:extLst>
          </p:cNvPr>
          <p:cNvSpPr>
            <a:spLocks noGrp="1"/>
          </p:cNvSpPr>
          <p:nvPr>
            <p:ph idx="1"/>
          </p:nvPr>
        </p:nvSpPr>
        <p:spPr>
          <a:xfrm>
            <a:off x="0" y="2286000"/>
            <a:ext cx="9980613" cy="4572000"/>
          </a:xfrm>
        </p:spPr>
        <p:txBody>
          <a:bodyPr>
            <a:noAutofit/>
          </a:bodyPr>
          <a:lstStyle/>
          <a:p>
            <a:r>
              <a:rPr lang="en-US" sz="2000" b="1" dirty="0">
                <a:latin typeface="Calibri" panose="020F0502020204030204" pitchFamily="34" charset="0"/>
                <a:cs typeface="Calibri" panose="020F0502020204030204" pitchFamily="34" charset="0"/>
              </a:rPr>
              <a:t>FACTOR 4: </a:t>
            </a:r>
            <a:r>
              <a:rPr lang="en-US" sz="2000" b="1" dirty="0">
                <a:effectLst/>
                <a:latin typeface="Calibri" panose="020F0502020204030204" pitchFamily="34" charset="0"/>
                <a:ea typeface="Calibri" panose="020F0502020204030204" pitchFamily="34" charset="0"/>
                <a:cs typeface="Calibri" panose="020F0502020204030204" pitchFamily="34" charset="0"/>
              </a:rPr>
              <a:t>TYPES OF PRODUCTS AND THEIR COSTS:</a:t>
            </a:r>
            <a:endParaRPr lang="en-US" sz="2000" b="1" dirty="0">
              <a:latin typeface="Calibri" panose="020F0502020204030204" pitchFamily="34" charset="0"/>
              <a:cs typeface="Calibri" panose="020F0502020204030204" pitchFamily="34" charset="0"/>
            </a:endParaRPr>
          </a:p>
          <a:p>
            <a:pPr lvl="1"/>
            <a:r>
              <a:rPr lang="en-US" sz="2000" b="1" dirty="0">
                <a:effectLst/>
                <a:latin typeface="Calibri" panose="020F0502020204030204" pitchFamily="34" charset="0"/>
                <a:ea typeface="Calibri" panose="020F0502020204030204" pitchFamily="34" charset="0"/>
                <a:cs typeface="Times New Roman" panose="02020603050405020304" pitchFamily="18" charset="0"/>
              </a:rPr>
              <a:t>PRODUCT WISE CLASSIFICATION: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Customers will not have the same attitude and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behavior towards all the products category as the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products differ based on degree of product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involvement and the degree of differences in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brand, which allows the consumers to select from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a wide variety of diversified products and allowing</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the supermarket owners to focus on the areas to expand </a:t>
            </a:r>
          </a:p>
          <a:p>
            <a:pPr marL="457200" lvl="1"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where customer flux is high.</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D941FF10-0248-4A85-B0E7-1BB01D2906D1}"/>
              </a:ext>
            </a:extLst>
          </p:cNvPr>
          <p:cNvPicPr>
            <a:picLocks noChangeAspect="1"/>
          </p:cNvPicPr>
          <p:nvPr/>
        </p:nvPicPr>
        <p:blipFill>
          <a:blip r:embed="rId2"/>
          <a:stretch>
            <a:fillRect/>
          </a:stretch>
        </p:blipFill>
        <p:spPr>
          <a:xfrm>
            <a:off x="6509060" y="2313992"/>
            <a:ext cx="5682939" cy="4105469"/>
          </a:xfrm>
          <a:prstGeom prst="rect">
            <a:avLst/>
          </a:prstGeom>
        </p:spPr>
      </p:pic>
      <p:sp>
        <p:nvSpPr>
          <p:cNvPr id="5" name="TextBox 4">
            <a:extLst>
              <a:ext uri="{FF2B5EF4-FFF2-40B4-BE49-F238E27FC236}">
                <a16:creationId xmlns:a16="http://schemas.microsoft.com/office/drawing/2014/main" id="{C5422B87-374F-49DE-B3E2-620F729C23BF}"/>
              </a:ext>
            </a:extLst>
          </p:cNvPr>
          <p:cNvSpPr txBox="1"/>
          <p:nvPr/>
        </p:nvSpPr>
        <p:spPr>
          <a:xfrm>
            <a:off x="6680718" y="6276497"/>
            <a:ext cx="5094515"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19: Product Wise Classification</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697656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2965-FCD9-4B1B-97D4-229FA7CA0BA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4 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F5BC6CF-5FDD-4D6F-A7F3-4A7659110C6E}"/>
              </a:ext>
            </a:extLst>
          </p:cNvPr>
          <p:cNvSpPr>
            <a:spLocks noGrp="1"/>
          </p:cNvSpPr>
          <p:nvPr>
            <p:ph idx="1"/>
          </p:nvPr>
        </p:nvSpPr>
        <p:spPr>
          <a:xfrm>
            <a:off x="0" y="2332653"/>
            <a:ext cx="9980613" cy="4525347"/>
          </a:xfrm>
        </p:spPr>
        <p:txBody>
          <a:bodyPr>
            <a:norm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AVERAGE RATING FOR EACH PRODUCT: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Average rating is highly volatile early on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but tends to stabilize after more reviews are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collected. It basically monitors your average ratings,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but also considers how many reviews the product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has received, which gives a meaningful perspective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on consumer sentiment. It also helps the sellers to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provide a content on a winning product-even if </a:t>
            </a:r>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the rating has stabilized.</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FDE2AE9E-1DB6-4634-B4AB-62AB8F321E78}"/>
              </a:ext>
            </a:extLst>
          </p:cNvPr>
          <p:cNvPicPr>
            <a:picLocks noChangeAspect="1"/>
          </p:cNvPicPr>
          <p:nvPr/>
        </p:nvPicPr>
        <p:blipFill>
          <a:blip r:embed="rId2"/>
          <a:stretch>
            <a:fillRect/>
          </a:stretch>
        </p:blipFill>
        <p:spPr>
          <a:xfrm>
            <a:off x="5906278" y="2276670"/>
            <a:ext cx="6285722" cy="4152122"/>
          </a:xfrm>
          <a:prstGeom prst="rect">
            <a:avLst/>
          </a:prstGeom>
        </p:spPr>
      </p:pic>
      <p:sp>
        <p:nvSpPr>
          <p:cNvPr id="5" name="TextBox 4">
            <a:extLst>
              <a:ext uri="{FF2B5EF4-FFF2-40B4-BE49-F238E27FC236}">
                <a16:creationId xmlns:a16="http://schemas.microsoft.com/office/drawing/2014/main" id="{5DF394A0-3DCC-4A3E-B7AD-0603E5C1AED3}"/>
              </a:ext>
            </a:extLst>
          </p:cNvPr>
          <p:cNvSpPr txBox="1"/>
          <p:nvPr/>
        </p:nvSpPr>
        <p:spPr>
          <a:xfrm>
            <a:off x="6298163" y="6428792"/>
            <a:ext cx="5337110"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20: Average Rating for Each Product</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147466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F1E3-DB31-40CC-8F43-DF4F6DA68EBF}"/>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pic>
        <p:nvPicPr>
          <p:cNvPr id="4" name="Content Placeholder 3" descr="Chart, bar chart&#10;&#10;Description automatically generated">
            <a:extLst>
              <a:ext uri="{FF2B5EF4-FFF2-40B4-BE49-F238E27FC236}">
                <a16:creationId xmlns:a16="http://schemas.microsoft.com/office/drawing/2014/main" id="{0F69307B-571D-4129-BF4D-6382BF773325}"/>
              </a:ext>
            </a:extLst>
          </p:cNvPr>
          <p:cNvPicPr>
            <a:picLocks noGrp="1" noChangeAspect="1"/>
          </p:cNvPicPr>
          <p:nvPr>
            <p:ph idx="1"/>
          </p:nvPr>
        </p:nvPicPr>
        <p:blipFill>
          <a:blip r:embed="rId2"/>
          <a:stretch>
            <a:fillRect/>
          </a:stretch>
        </p:blipFill>
        <p:spPr>
          <a:xfrm>
            <a:off x="828869" y="2298186"/>
            <a:ext cx="10534262" cy="4093283"/>
          </a:xfrm>
          <a:prstGeom prst="rect">
            <a:avLst/>
          </a:prstGeom>
        </p:spPr>
      </p:pic>
      <p:sp>
        <p:nvSpPr>
          <p:cNvPr id="5" name="TextBox 4">
            <a:extLst>
              <a:ext uri="{FF2B5EF4-FFF2-40B4-BE49-F238E27FC236}">
                <a16:creationId xmlns:a16="http://schemas.microsoft.com/office/drawing/2014/main" id="{9E61A7BC-807B-4B18-8D2F-95E55DDFA595}"/>
              </a:ext>
            </a:extLst>
          </p:cNvPr>
          <p:cNvSpPr txBox="1"/>
          <p:nvPr/>
        </p:nvSpPr>
        <p:spPr>
          <a:xfrm>
            <a:off x="2174033" y="6307494"/>
            <a:ext cx="8033657"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20.1: Average Rating for Each Product</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5078298"/>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9A8A-5134-4862-8843-40D745C57DC8}"/>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4 CONT..</a:t>
            </a:r>
            <a:endParaRPr lang="en-PK" sz="4000" dirty="0"/>
          </a:p>
        </p:txBody>
      </p:sp>
      <p:sp>
        <p:nvSpPr>
          <p:cNvPr id="3" name="Content Placeholder 2">
            <a:extLst>
              <a:ext uri="{FF2B5EF4-FFF2-40B4-BE49-F238E27FC236}">
                <a16:creationId xmlns:a16="http://schemas.microsoft.com/office/drawing/2014/main" id="{35D55B61-EC58-46A2-A1CA-FB8700049875}"/>
              </a:ext>
            </a:extLst>
          </p:cNvPr>
          <p:cNvSpPr>
            <a:spLocks noGrp="1"/>
          </p:cNvSpPr>
          <p:nvPr>
            <p:ph idx="1"/>
          </p:nvPr>
        </p:nvSpPr>
        <p:spPr>
          <a:xfrm>
            <a:off x="0" y="2603500"/>
            <a:ext cx="9980613" cy="4039896"/>
          </a:xfrm>
        </p:spPr>
        <p:txBody>
          <a:bodyPr>
            <a:norm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UNIT PRICE OF DIFFERENT KINDS OF PRODUCTS</a:t>
            </a:r>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(unit prices fluctuation as well as ranges):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It allows you to compare the goods. Customers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and owners both can easily compare which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product is more convenient to them, allowing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them to explore the same products in different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packages, sizes, forms, or configurations.</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3E7F0BE2-A8A5-430D-8397-46C3614F3C30}"/>
              </a:ext>
            </a:extLst>
          </p:cNvPr>
          <p:cNvPicPr>
            <a:picLocks noChangeAspect="1"/>
          </p:cNvPicPr>
          <p:nvPr/>
        </p:nvPicPr>
        <p:blipFill>
          <a:blip r:embed="rId2"/>
          <a:stretch>
            <a:fillRect/>
          </a:stretch>
        </p:blipFill>
        <p:spPr>
          <a:xfrm>
            <a:off x="5701004" y="2351315"/>
            <a:ext cx="6490996" cy="4039896"/>
          </a:xfrm>
          <a:prstGeom prst="rect">
            <a:avLst/>
          </a:prstGeom>
        </p:spPr>
      </p:pic>
      <p:sp>
        <p:nvSpPr>
          <p:cNvPr id="6" name="TextBox 5">
            <a:extLst>
              <a:ext uri="{FF2B5EF4-FFF2-40B4-BE49-F238E27FC236}">
                <a16:creationId xmlns:a16="http://schemas.microsoft.com/office/drawing/2014/main" id="{2C8C10A2-E036-43F7-AFE0-5EDC61C4FBFE}"/>
              </a:ext>
            </a:extLst>
          </p:cNvPr>
          <p:cNvSpPr txBox="1"/>
          <p:nvPr/>
        </p:nvSpPr>
        <p:spPr>
          <a:xfrm>
            <a:off x="6316824" y="6317249"/>
            <a:ext cx="5505062"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21: Unit Price of Different Kind of Products</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731064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5DD3-6CF6-4E80-85AA-70A88085CC9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4 CONT..</a:t>
            </a:r>
            <a:endParaRPr lang="en-PK" sz="4000" dirty="0"/>
          </a:p>
        </p:txBody>
      </p:sp>
      <p:sp>
        <p:nvSpPr>
          <p:cNvPr id="3" name="Content Placeholder 2">
            <a:extLst>
              <a:ext uri="{FF2B5EF4-FFF2-40B4-BE49-F238E27FC236}">
                <a16:creationId xmlns:a16="http://schemas.microsoft.com/office/drawing/2014/main" id="{76276A53-D47F-410B-B60A-090582A6E178}"/>
              </a:ext>
            </a:extLst>
          </p:cNvPr>
          <p:cNvSpPr>
            <a:spLocks noGrp="1"/>
          </p:cNvSpPr>
          <p:nvPr>
            <p:ph idx="1"/>
          </p:nvPr>
        </p:nvSpPr>
        <p:spPr>
          <a:xfrm>
            <a:off x="0" y="2519265"/>
            <a:ext cx="9980613" cy="3881535"/>
          </a:xfrm>
        </p:spPr>
        <p:txBody>
          <a:bodyPr>
            <a:norm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COST OF GOODS SOLD: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Cost of goods sold is the carrying value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of goods sold during a particular goods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during the period, helping the supermarket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for restock and to estimate the expiration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period of the items stocked.</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D7ACED62-2A73-4A42-8841-2F7848107173}"/>
              </a:ext>
            </a:extLst>
          </p:cNvPr>
          <p:cNvPicPr>
            <a:picLocks noChangeAspect="1"/>
          </p:cNvPicPr>
          <p:nvPr/>
        </p:nvPicPr>
        <p:blipFill>
          <a:blip r:embed="rId2"/>
          <a:stretch>
            <a:fillRect/>
          </a:stretch>
        </p:blipFill>
        <p:spPr>
          <a:xfrm>
            <a:off x="5075854" y="2313993"/>
            <a:ext cx="7116146" cy="4086807"/>
          </a:xfrm>
          <a:prstGeom prst="rect">
            <a:avLst/>
          </a:prstGeom>
        </p:spPr>
      </p:pic>
      <p:sp>
        <p:nvSpPr>
          <p:cNvPr id="5" name="TextBox 4">
            <a:extLst>
              <a:ext uri="{FF2B5EF4-FFF2-40B4-BE49-F238E27FC236}">
                <a16:creationId xmlns:a16="http://schemas.microsoft.com/office/drawing/2014/main" id="{D4932289-A876-43F0-A720-501E8854D52B}"/>
              </a:ext>
            </a:extLst>
          </p:cNvPr>
          <p:cNvSpPr txBox="1"/>
          <p:nvPr/>
        </p:nvSpPr>
        <p:spPr>
          <a:xfrm>
            <a:off x="5923384" y="6243285"/>
            <a:ext cx="5980922"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22: Cost of Goods Sold</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339925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E863-4A00-4646-AA0D-9959E1BB7059}"/>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REFERENCES OF LATEST ARTICLES ASSOCIATED WITH OUR OBJECTIVE</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A030433-0430-4F99-8A97-FBDEEEF1E62E}"/>
              </a:ext>
            </a:extLst>
          </p:cNvPr>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1- </a:t>
            </a:r>
            <a:r>
              <a:rPr lang="en-US" sz="2000" i="1" u="sng" dirty="0">
                <a:solidFill>
                  <a:schemeClr val="accent5">
                    <a:lumMod val="75000"/>
                  </a:schemeClr>
                </a:solidFill>
                <a:latin typeface="Calibri" panose="020F0502020204030204" pitchFamily="34" charset="0"/>
                <a:cs typeface="Calibri" panose="020F0502020204030204" pitchFamily="34" charset="0"/>
              </a:rPr>
              <a:t>https://www.vendhq.com/blog/how-to-increase-sales-retail/</a:t>
            </a:r>
            <a:r>
              <a:rPr lang="en-US" sz="2000" dirty="0">
                <a:latin typeface="Calibri" panose="020F0502020204030204" pitchFamily="34" charset="0"/>
                <a:cs typeface="Calibri" panose="020F0502020204030204" pitchFamily="34" charset="0"/>
              </a:rPr>
              <a:t> (March 22, 2022) </a:t>
            </a:r>
          </a:p>
          <a:p>
            <a:r>
              <a:rPr lang="en-US" sz="2000" dirty="0">
                <a:latin typeface="Calibri" panose="020F0502020204030204" pitchFamily="34" charset="0"/>
                <a:cs typeface="Calibri" panose="020F0502020204030204" pitchFamily="34" charset="0"/>
              </a:rPr>
              <a:t>2- </a:t>
            </a:r>
            <a:r>
              <a:rPr lang="en-US" sz="2000" i="1" u="sng" dirty="0">
                <a:solidFill>
                  <a:schemeClr val="accent5">
                    <a:lumMod val="75000"/>
                  </a:schemeClr>
                </a:solidFill>
                <a:latin typeface="Calibri" panose="020F0502020204030204" pitchFamily="34" charset="0"/>
                <a:cs typeface="Calibri" panose="020F0502020204030204" pitchFamily="34" charset="0"/>
              </a:rPr>
              <a:t>https://www.investopedia.com/ask/answers/042815/which- economicfactors-most-affect-demand-consumer-goods.asp</a:t>
            </a:r>
            <a:r>
              <a:rPr lang="en-US" sz="2000" dirty="0">
                <a:latin typeface="Calibri" panose="020F0502020204030204" pitchFamily="34" charset="0"/>
                <a:cs typeface="Calibri" panose="020F0502020204030204" pitchFamily="34" charset="0"/>
              </a:rPr>
              <a:t> (March 17, 2022) </a:t>
            </a:r>
          </a:p>
          <a:p>
            <a:r>
              <a:rPr lang="en-US" sz="2000" dirty="0">
                <a:latin typeface="Calibri" panose="020F0502020204030204" pitchFamily="34" charset="0"/>
                <a:cs typeface="Calibri" panose="020F0502020204030204" pitchFamily="34" charset="0"/>
              </a:rPr>
              <a:t>3- </a:t>
            </a:r>
            <a:r>
              <a:rPr lang="en-US" sz="2000" i="1" u="sng" dirty="0">
                <a:solidFill>
                  <a:schemeClr val="accent5">
                    <a:lumMod val="75000"/>
                  </a:schemeClr>
                </a:solidFill>
                <a:latin typeface="Calibri" panose="020F0502020204030204" pitchFamily="34" charset="0"/>
                <a:cs typeface="Calibri" panose="020F0502020204030204" pitchFamily="34" charset="0"/>
              </a:rPr>
              <a:t>https://www.gofrugal.com/blog/10-ways-to-boost-sales-in-your supermarket/</a:t>
            </a:r>
            <a:r>
              <a:rPr lang="en-US" sz="2000" dirty="0">
                <a:latin typeface="Calibri" panose="020F0502020204030204" pitchFamily="34" charset="0"/>
                <a:cs typeface="Calibri" panose="020F0502020204030204" pitchFamily="34" charset="0"/>
              </a:rPr>
              <a:t> (March 19, 2021) </a:t>
            </a:r>
          </a:p>
          <a:p>
            <a:r>
              <a:rPr lang="en-US" sz="2000" dirty="0">
                <a:latin typeface="Calibri" panose="020F0502020204030204" pitchFamily="34" charset="0"/>
                <a:cs typeface="Calibri" panose="020F0502020204030204" pitchFamily="34" charset="0"/>
              </a:rPr>
              <a:t>4- </a:t>
            </a:r>
            <a:r>
              <a:rPr lang="en-US" sz="2000" i="1" u="sng" dirty="0">
                <a:solidFill>
                  <a:schemeClr val="accent5">
                    <a:lumMod val="75000"/>
                  </a:schemeClr>
                </a:solidFill>
                <a:latin typeface="Calibri" panose="020F0502020204030204" pitchFamily="34" charset="0"/>
                <a:cs typeface="Calibri" panose="020F0502020204030204" pitchFamily="34" charset="0"/>
              </a:rPr>
              <a:t>https://saspjournals.com/wp-content/uploads/2018/05/SJEBM-54- 286-294-c.pdf</a:t>
            </a:r>
            <a:r>
              <a:rPr lang="en-US" sz="2000" dirty="0">
                <a:latin typeface="Calibri" panose="020F0502020204030204" pitchFamily="34" charset="0"/>
                <a:cs typeface="Calibri" panose="020F0502020204030204" pitchFamily="34" charset="0"/>
              </a:rPr>
              <a:t> (April 30, 2018) </a:t>
            </a:r>
          </a:p>
          <a:p>
            <a:r>
              <a:rPr lang="en-US" sz="2000" dirty="0">
                <a:latin typeface="Calibri" panose="020F0502020204030204" pitchFamily="34" charset="0"/>
                <a:cs typeface="Calibri" panose="020F0502020204030204" pitchFamily="34" charset="0"/>
              </a:rPr>
              <a:t>5- </a:t>
            </a:r>
            <a:r>
              <a:rPr lang="en-US" sz="2000" i="1" u="sng" dirty="0">
                <a:solidFill>
                  <a:schemeClr val="accent5">
                    <a:lumMod val="75000"/>
                  </a:schemeClr>
                </a:solidFill>
                <a:latin typeface="Calibri" panose="020F0502020204030204" pitchFamily="34" charset="0"/>
                <a:cs typeface="Calibri" panose="020F0502020204030204" pitchFamily="34" charset="0"/>
              </a:rPr>
              <a:t>https://www.sba.gov/blog/10-ways-get-new-customers</a:t>
            </a:r>
            <a:r>
              <a:rPr lang="en-US" sz="2000" dirty="0">
                <a:latin typeface="Calibri" panose="020F0502020204030204" pitchFamily="34" charset="0"/>
                <a:cs typeface="Calibri" panose="020F0502020204030204" pitchFamily="34" charset="0"/>
              </a:rPr>
              <a:t> (April 07, 2017) </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8168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7B06-4198-4417-826A-8ABB58C8CA3E}"/>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FACTOR 4 CONT..</a:t>
            </a:r>
            <a:endParaRPr lang="en-PK" sz="4000" dirty="0"/>
          </a:p>
        </p:txBody>
      </p:sp>
      <p:sp>
        <p:nvSpPr>
          <p:cNvPr id="3" name="Content Placeholder 2">
            <a:extLst>
              <a:ext uri="{FF2B5EF4-FFF2-40B4-BE49-F238E27FC236}">
                <a16:creationId xmlns:a16="http://schemas.microsoft.com/office/drawing/2014/main" id="{2232D5EC-5872-4539-AF00-01AE535415FC}"/>
              </a:ext>
            </a:extLst>
          </p:cNvPr>
          <p:cNvSpPr>
            <a:spLocks noGrp="1"/>
          </p:cNvSpPr>
          <p:nvPr>
            <p:ph idx="1"/>
          </p:nvPr>
        </p:nvSpPr>
        <p:spPr>
          <a:xfrm>
            <a:off x="0" y="2369976"/>
            <a:ext cx="9980613" cy="3649824"/>
          </a:xfrm>
        </p:spPr>
        <p:txBody>
          <a:bodyPr>
            <a:no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RATINGS VS UNIT PRICE: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Determining the price quoted in terms so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much per agrees or estimating the standard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product service fee ranging in the customer’s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view. Basically, it is the customer’s views on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pricing of the products which help the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supermarket to raise the products of that </a:t>
            </a:r>
          </a:p>
          <a:p>
            <a:pPr marL="0" indent="0">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pricing for better valuations and sales.</a:t>
            </a:r>
            <a:endParaRPr lang="en-PK"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PK" sz="2000" dirty="0"/>
          </a:p>
        </p:txBody>
      </p:sp>
      <p:pic>
        <p:nvPicPr>
          <p:cNvPr id="4" name="Picture 3">
            <a:extLst>
              <a:ext uri="{FF2B5EF4-FFF2-40B4-BE49-F238E27FC236}">
                <a16:creationId xmlns:a16="http://schemas.microsoft.com/office/drawing/2014/main" id="{EB94FC9E-C091-41A3-AE2F-59F0F20123B1}"/>
              </a:ext>
            </a:extLst>
          </p:cNvPr>
          <p:cNvPicPr>
            <a:picLocks noChangeAspect="1"/>
          </p:cNvPicPr>
          <p:nvPr/>
        </p:nvPicPr>
        <p:blipFill>
          <a:blip r:embed="rId2"/>
          <a:stretch>
            <a:fillRect/>
          </a:stretch>
        </p:blipFill>
        <p:spPr>
          <a:xfrm>
            <a:off x="5523722" y="2331886"/>
            <a:ext cx="6668278" cy="3966278"/>
          </a:xfrm>
          <a:prstGeom prst="rect">
            <a:avLst/>
          </a:prstGeom>
        </p:spPr>
      </p:pic>
      <p:sp>
        <p:nvSpPr>
          <p:cNvPr id="5" name="TextBox 4">
            <a:extLst>
              <a:ext uri="{FF2B5EF4-FFF2-40B4-BE49-F238E27FC236}">
                <a16:creationId xmlns:a16="http://schemas.microsoft.com/office/drawing/2014/main" id="{7CD2C99B-E29D-44B5-B81A-DC93A926B85C}"/>
              </a:ext>
            </a:extLst>
          </p:cNvPr>
          <p:cNvSpPr txBox="1"/>
          <p:nvPr/>
        </p:nvSpPr>
        <p:spPr>
          <a:xfrm>
            <a:off x="5998028" y="6237291"/>
            <a:ext cx="5719666"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23: Ratings VS Unit Price</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591622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AC6C-71EB-47F6-8392-ABEE5CA26DF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CONVERTING AND TRAINING DATA</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7F01F51-F7A0-41C5-98CE-24910DBE0700}"/>
              </a:ext>
            </a:extLst>
          </p:cNvPr>
          <p:cNvSpPr>
            <a:spLocks noGrp="1"/>
          </p:cNvSpPr>
          <p:nvPr>
            <p:ph idx="1"/>
          </p:nvPr>
        </p:nvSpPr>
        <p:spPr>
          <a:xfrm>
            <a:off x="0" y="2234959"/>
            <a:ext cx="4941046" cy="3666672"/>
          </a:xfrm>
        </p:spPr>
        <p:txBody>
          <a:bodyPr>
            <a:normAutofit fontScale="92500"/>
          </a:bodyPr>
          <a:lstStyle/>
          <a:p>
            <a:pPr>
              <a:lnSpc>
                <a:spcPct val="150000"/>
              </a:lnSpc>
            </a:pPr>
            <a:r>
              <a:rPr lang="en-US" sz="2000" dirty="0">
                <a:latin typeface="Calibri" panose="020F0502020204030204" pitchFamily="34" charset="0"/>
                <a:cs typeface="Times New Roman" panose="02020603050405020304" pitchFamily="18" charset="0"/>
              </a:rPr>
              <a:t>To train our model for regression, we convert the nominal data into categorical data for order or sequence. We create a new variable, against each value either in binary, dummy for different disciplines that attempts to determine the strength and character of the relationship. After building this, we just printed the new converted data.</a:t>
            </a:r>
            <a:endParaRPr lang="en-PK" sz="2000" dirty="0">
              <a:latin typeface="Calibri" panose="020F0502020204030204" pitchFamily="34" charset="0"/>
              <a:cs typeface="Times New Roman" panose="02020603050405020304" pitchFamily="18" charset="0"/>
            </a:endParaRPr>
          </a:p>
        </p:txBody>
      </p:sp>
      <p:pic>
        <p:nvPicPr>
          <p:cNvPr id="9" name="Picture 8" descr="Text&#10;&#10;Description automatically generated">
            <a:extLst>
              <a:ext uri="{FF2B5EF4-FFF2-40B4-BE49-F238E27FC236}">
                <a16:creationId xmlns:a16="http://schemas.microsoft.com/office/drawing/2014/main" id="{F48F26AF-88D2-40E8-B577-ECAF4C257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082" y="2359283"/>
            <a:ext cx="4320073" cy="1708863"/>
          </a:xfrm>
          <a:prstGeom prst="rect">
            <a:avLst/>
          </a:prstGeom>
        </p:spPr>
      </p:pic>
      <p:pic>
        <p:nvPicPr>
          <p:cNvPr id="11" name="Picture 10" descr="Graphical user interface, table, Excel&#10;&#10;Description automatically generated">
            <a:extLst>
              <a:ext uri="{FF2B5EF4-FFF2-40B4-BE49-F238E27FC236}">
                <a16:creationId xmlns:a16="http://schemas.microsoft.com/office/drawing/2014/main" id="{83841A9D-5493-4D4B-9214-4450E7152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046" y="4068146"/>
            <a:ext cx="7208997" cy="2108719"/>
          </a:xfrm>
          <a:prstGeom prst="rect">
            <a:avLst/>
          </a:prstGeom>
        </p:spPr>
      </p:pic>
      <p:sp>
        <p:nvSpPr>
          <p:cNvPr id="12" name="TextBox 11">
            <a:extLst>
              <a:ext uri="{FF2B5EF4-FFF2-40B4-BE49-F238E27FC236}">
                <a16:creationId xmlns:a16="http://schemas.microsoft.com/office/drawing/2014/main" id="{559D9C9B-AF52-4AC6-A652-62961B98DAEE}"/>
              </a:ext>
            </a:extLst>
          </p:cNvPr>
          <p:cNvSpPr txBox="1"/>
          <p:nvPr/>
        </p:nvSpPr>
        <p:spPr>
          <a:xfrm>
            <a:off x="6337040" y="6167534"/>
            <a:ext cx="4802155"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24: Converting and Training Data</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88328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B078-7CE3-453B-96B6-089A20FE3B2E}"/>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KNEIGHBORS CLASSIFIER - REGRESSION</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38BFDF-0B1A-47D1-85F3-E3E5FCE7D287}"/>
              </a:ext>
            </a:extLst>
          </p:cNvPr>
          <p:cNvSpPr>
            <a:spLocks noGrp="1"/>
          </p:cNvSpPr>
          <p:nvPr>
            <p:ph idx="1"/>
          </p:nvPr>
        </p:nvSpPr>
        <p:spPr>
          <a:xfrm>
            <a:off x="2694505" y="2468032"/>
            <a:ext cx="7000001" cy="3416300"/>
          </a:xfrm>
        </p:spPr>
        <p:txBody>
          <a:bodyPr>
            <a:normAutofit/>
          </a:bodyPr>
          <a:lstStyle/>
          <a:p>
            <a:pPr>
              <a:lnSpc>
                <a:spcPct val="150000"/>
              </a:lnSpc>
            </a:pPr>
            <a:r>
              <a:rPr lang="en-US" sz="2000" dirty="0">
                <a:latin typeface="Calibri" panose="020F0502020204030204" pitchFamily="34" charset="0"/>
                <a:cs typeface="Calibri" panose="020F0502020204030204" pitchFamily="34" charset="0"/>
              </a:rPr>
              <a:t>The K-Nearest Neighbors Algorithm is a supervised learning algorithm that can be used to solve both the classification and regression problems. It assumes that similar things exist in proximity or maybe like similar things are near to each other. Here for instance the algorithm is working on the Genders coming to the supermarket to hinges on the assumption being true enough to satisfy all the correct outcomes. </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7336996"/>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A616-6F5E-4873-B291-B7681D8B741C}"/>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A8FD063-6E5E-409A-AD15-AC80C038F428}"/>
              </a:ext>
            </a:extLst>
          </p:cNvPr>
          <p:cNvSpPr>
            <a:spLocks noGrp="1"/>
          </p:cNvSpPr>
          <p:nvPr>
            <p:ph idx="1"/>
          </p:nvPr>
        </p:nvSpPr>
        <p:spPr>
          <a:xfrm>
            <a:off x="0" y="2468032"/>
            <a:ext cx="5896947" cy="3416300"/>
          </a:xfrm>
        </p:spPr>
        <p:txBody>
          <a:bodyPr>
            <a:noAutofit/>
          </a:bodyPr>
          <a:lstStyle/>
          <a:p>
            <a:pPr>
              <a:lnSpc>
                <a:spcPct val="150000"/>
              </a:lnSpc>
            </a:pPr>
            <a:r>
              <a:rPr lang="en-US" sz="2000" dirty="0">
                <a:latin typeface="Calibri" panose="020F0502020204030204" pitchFamily="34" charset="0"/>
                <a:cs typeface="Calibri" panose="020F0502020204030204" pitchFamily="34" charset="0"/>
              </a:rPr>
              <a:t>Like the rating given by some specific gender will be this, these gender will might possibly behave in this fashion on a random based variable given. The idea basically is to capture the concept of similarity with some distancing relationships and Euclidean formulae. Precision to the estimation is recorded in general.</a:t>
            </a:r>
            <a:endParaRPr lang="en-PK" sz="2000" dirty="0">
              <a:latin typeface="Calibri" panose="020F0502020204030204" pitchFamily="34" charset="0"/>
              <a:cs typeface="Calibri" panose="020F0502020204030204" pitchFamily="34" charset="0"/>
            </a:endParaRPr>
          </a:p>
        </p:txBody>
      </p:sp>
      <p:pic>
        <p:nvPicPr>
          <p:cNvPr id="5" name="Picture 4" descr="Text&#10;&#10;Description automatically generated">
            <a:extLst>
              <a:ext uri="{FF2B5EF4-FFF2-40B4-BE49-F238E27FC236}">
                <a16:creationId xmlns:a16="http://schemas.microsoft.com/office/drawing/2014/main" id="{1CC08836-3FAD-492F-A45F-E8017DE49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534" y="2346735"/>
            <a:ext cx="5486399" cy="3746156"/>
          </a:xfrm>
          <a:prstGeom prst="rect">
            <a:avLst/>
          </a:prstGeom>
        </p:spPr>
      </p:pic>
      <p:sp>
        <p:nvSpPr>
          <p:cNvPr id="6" name="TextBox 5">
            <a:extLst>
              <a:ext uri="{FF2B5EF4-FFF2-40B4-BE49-F238E27FC236}">
                <a16:creationId xmlns:a16="http://schemas.microsoft.com/office/drawing/2014/main" id="{7484F847-245E-4687-90D4-5C0734058290}"/>
              </a:ext>
            </a:extLst>
          </p:cNvPr>
          <p:cNvSpPr txBox="1"/>
          <p:nvPr/>
        </p:nvSpPr>
        <p:spPr>
          <a:xfrm>
            <a:off x="7193902" y="6111553"/>
            <a:ext cx="4114798"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25: Kneighbors Classifier</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744738"/>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F1E9-AFC5-412E-BE58-9FED5620113C}"/>
              </a:ext>
            </a:extLst>
          </p:cNvPr>
          <p:cNvSpPr>
            <a:spLocks noGrp="1"/>
          </p:cNvSpPr>
          <p:nvPr>
            <p:ph type="title"/>
          </p:nvPr>
        </p:nvSpPr>
        <p:spPr>
          <a:xfrm>
            <a:off x="363895" y="973668"/>
            <a:ext cx="11495314" cy="706964"/>
          </a:xfrm>
        </p:spPr>
        <p:txBody>
          <a:bodyPr/>
          <a:lstStyle/>
          <a:p>
            <a:pPr algn="ctr"/>
            <a:r>
              <a:rPr lang="en-US" sz="3200" b="1" dirty="0">
                <a:latin typeface="Calibri" panose="020F0502020204030204" pitchFamily="34" charset="0"/>
                <a:cs typeface="Calibri" panose="020F0502020204030204" pitchFamily="34" charset="0"/>
              </a:rPr>
              <a:t>PREDICTING GROSS INCOME VS RATING (Linear Regression Model)</a:t>
            </a:r>
            <a:endParaRPr lang="en-PK" sz="32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846E24E-649E-4189-AAB4-BAC5C9C3B238}"/>
              </a:ext>
            </a:extLst>
          </p:cNvPr>
          <p:cNvSpPr>
            <a:spLocks noGrp="1"/>
          </p:cNvSpPr>
          <p:nvPr>
            <p:ph idx="1"/>
          </p:nvPr>
        </p:nvSpPr>
        <p:spPr>
          <a:xfrm>
            <a:off x="1154955" y="2603500"/>
            <a:ext cx="4853960" cy="3416300"/>
          </a:xfrm>
        </p:spPr>
        <p:txBody>
          <a:bodyPr>
            <a:noAutofit/>
          </a:bodyPr>
          <a:lstStyle/>
          <a:p>
            <a:pPr>
              <a:lnSpc>
                <a:spcPct val="150000"/>
              </a:lnSpc>
            </a:pPr>
            <a:r>
              <a:rPr lang="en-US" sz="2000" dirty="0">
                <a:latin typeface="Calibri" panose="020F0502020204030204" pitchFamily="34" charset="0"/>
                <a:cs typeface="Calibri" panose="020F0502020204030204" pitchFamily="34" charset="0"/>
              </a:rPr>
              <a:t>When rating is plotted against the gross income to know the linear regression model i.e., knowing the prediction of the gross income coming from different products according to their ratings, where the linear line is representing the model fit.</a:t>
            </a:r>
            <a:endParaRPr lang="en-PK" sz="2000" dirty="0">
              <a:latin typeface="Calibri" panose="020F0502020204030204" pitchFamily="34" charset="0"/>
              <a:cs typeface="Calibri" panose="020F0502020204030204" pitchFamily="34" charset="0"/>
            </a:endParaRPr>
          </a:p>
        </p:txBody>
      </p:sp>
      <p:pic>
        <p:nvPicPr>
          <p:cNvPr id="5" name="Picture 4" descr="Chart, scatter chart&#10;&#10;Description automatically generated">
            <a:extLst>
              <a:ext uri="{FF2B5EF4-FFF2-40B4-BE49-F238E27FC236}">
                <a16:creationId xmlns:a16="http://schemas.microsoft.com/office/drawing/2014/main" id="{85492B81-F30C-4501-AF05-124399BFE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139" y="2603499"/>
            <a:ext cx="4853960" cy="3125497"/>
          </a:xfrm>
          <a:prstGeom prst="rect">
            <a:avLst/>
          </a:prstGeom>
        </p:spPr>
      </p:pic>
      <p:sp>
        <p:nvSpPr>
          <p:cNvPr id="6" name="TextBox 5">
            <a:extLst>
              <a:ext uri="{FF2B5EF4-FFF2-40B4-BE49-F238E27FC236}">
                <a16:creationId xmlns:a16="http://schemas.microsoft.com/office/drawing/2014/main" id="{30FB76DB-0F72-4F3A-9E96-7EC2658DCB37}"/>
              </a:ext>
            </a:extLst>
          </p:cNvPr>
          <p:cNvSpPr txBox="1"/>
          <p:nvPr/>
        </p:nvSpPr>
        <p:spPr>
          <a:xfrm>
            <a:off x="6096000" y="5728996"/>
            <a:ext cx="5252066"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26: Prediction of Gross Income VS Rating</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7430403"/>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6B7E-DA14-44FB-AB6C-2D1D4D5C94D9}"/>
              </a:ext>
            </a:extLst>
          </p:cNvPr>
          <p:cNvSpPr>
            <a:spLocks noGrp="1"/>
          </p:cNvSpPr>
          <p:nvPr>
            <p:ph type="title"/>
          </p:nvPr>
        </p:nvSpPr>
        <p:spPr>
          <a:xfrm>
            <a:off x="516294" y="982999"/>
            <a:ext cx="11159412" cy="706964"/>
          </a:xfrm>
        </p:spPr>
        <p:txBody>
          <a:bodyPr/>
          <a:lstStyle/>
          <a:p>
            <a:r>
              <a:rPr lang="en-US" b="1" dirty="0">
                <a:latin typeface="Calibri" panose="020F0502020204030204" pitchFamily="34" charset="0"/>
                <a:cs typeface="Calibri" panose="020F0502020204030204" pitchFamily="34" charset="0"/>
              </a:rPr>
              <a:t>PREDICTING COGS VS RATING (Linear Regression Model)</a:t>
            </a:r>
            <a:endParaRPr lang="en-PK"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1CB4835-3D68-4686-B249-B26A473E03A6}"/>
              </a:ext>
            </a:extLst>
          </p:cNvPr>
          <p:cNvSpPr>
            <a:spLocks noGrp="1"/>
          </p:cNvSpPr>
          <p:nvPr>
            <p:ph idx="1"/>
          </p:nvPr>
        </p:nvSpPr>
        <p:spPr>
          <a:xfrm>
            <a:off x="753739" y="2575509"/>
            <a:ext cx="5152540" cy="3416300"/>
          </a:xfrm>
        </p:spPr>
        <p:txBody>
          <a:bodyPr>
            <a:normAutofit/>
          </a:bodyPr>
          <a:lstStyle/>
          <a:p>
            <a:pPr>
              <a:lnSpc>
                <a:spcPct val="150000"/>
              </a:lnSpc>
            </a:pPr>
            <a:r>
              <a:rPr lang="en-US" sz="2000" dirty="0">
                <a:latin typeface="Calibri" panose="020F0502020204030204" pitchFamily="34" charset="0"/>
                <a:cs typeface="Calibri" panose="020F0502020204030204" pitchFamily="34" charset="0"/>
              </a:rPr>
              <a:t>The COGS vs rating predicted ratio in </a:t>
            </a:r>
            <a:r>
              <a:rPr lang="en-US" sz="2000" dirty="0" err="1">
                <a:latin typeface="Calibri" panose="020F0502020204030204" pitchFamily="34" charset="0"/>
                <a:cs typeface="Calibri" panose="020F0502020204030204" pitchFamily="34" charset="0"/>
              </a:rPr>
              <a:t>lmplot</a:t>
            </a:r>
            <a:r>
              <a:rPr lang="en-US" sz="2000" dirty="0">
                <a:latin typeface="Calibri" panose="020F0502020204030204" pitchFamily="34" charset="0"/>
                <a:cs typeface="Calibri" panose="020F0502020204030204" pitchFamily="34" charset="0"/>
              </a:rPr>
              <a:t> showcases the linear regression model of best rated products revenue estimation (up to the precision according to the values) that is used for expenditures, gross income and sales unit balancing that vary directly with the sales of your business.</a:t>
            </a:r>
            <a:endParaRPr lang="en-PK" sz="2000" dirty="0">
              <a:latin typeface="Calibri" panose="020F0502020204030204" pitchFamily="34" charset="0"/>
              <a:cs typeface="Calibri" panose="020F0502020204030204" pitchFamily="34" charset="0"/>
            </a:endParaRPr>
          </a:p>
        </p:txBody>
      </p:sp>
      <p:pic>
        <p:nvPicPr>
          <p:cNvPr id="5" name="Picture 4" descr="Chart, scatter chart&#10;&#10;Description automatically generated">
            <a:extLst>
              <a:ext uri="{FF2B5EF4-FFF2-40B4-BE49-F238E27FC236}">
                <a16:creationId xmlns:a16="http://schemas.microsoft.com/office/drawing/2014/main" id="{C0DCD165-9321-4C18-931C-E8FC161F2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752" y="2575510"/>
            <a:ext cx="4590660" cy="3134826"/>
          </a:xfrm>
          <a:prstGeom prst="rect">
            <a:avLst/>
          </a:prstGeom>
        </p:spPr>
      </p:pic>
      <p:sp>
        <p:nvSpPr>
          <p:cNvPr id="6" name="TextBox 5">
            <a:extLst>
              <a:ext uri="{FF2B5EF4-FFF2-40B4-BE49-F238E27FC236}">
                <a16:creationId xmlns:a16="http://schemas.microsoft.com/office/drawing/2014/main" id="{11ABF31A-6A61-44CC-8CF9-0F049F926583}"/>
              </a:ext>
            </a:extLst>
          </p:cNvPr>
          <p:cNvSpPr txBox="1"/>
          <p:nvPr/>
        </p:nvSpPr>
        <p:spPr>
          <a:xfrm>
            <a:off x="6830009" y="5791754"/>
            <a:ext cx="4982545"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27: Prediction of COGS vs Rating  </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831123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C1B0-A831-42C0-B62C-9113FDD197D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CONCLUSION:</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0DC5A68-AB97-4046-BD0F-8D6948B2720E}"/>
              </a:ext>
            </a:extLst>
          </p:cNvPr>
          <p:cNvSpPr>
            <a:spLocks noGrp="1"/>
          </p:cNvSpPr>
          <p:nvPr>
            <p:ph idx="1"/>
          </p:nvPr>
        </p:nvSpPr>
        <p:spPr>
          <a:xfrm>
            <a:off x="2722496" y="2538186"/>
            <a:ext cx="8825659" cy="3416300"/>
          </a:xfrm>
        </p:spPr>
        <p:txBody>
          <a:bodyPr>
            <a:noAutofit/>
          </a:bodyPr>
          <a:lstStyle/>
          <a:p>
            <a:r>
              <a:rPr lang="en-US" sz="2000" dirty="0">
                <a:latin typeface="Calibri" panose="020F0502020204030204" pitchFamily="34" charset="0"/>
                <a:cs typeface="Calibri" panose="020F0502020204030204" pitchFamily="34" charset="0"/>
              </a:rPr>
              <a:t>The tools and methods developed for this study </a:t>
            </a:r>
          </a:p>
          <a:p>
            <a:pPr marL="0" indent="0">
              <a:buNone/>
            </a:pPr>
            <a:r>
              <a:rPr lang="en-US" sz="2000" dirty="0">
                <a:latin typeface="Calibri" panose="020F0502020204030204" pitchFamily="34" charset="0"/>
                <a:cs typeface="Calibri" panose="020F0502020204030204" pitchFamily="34" charset="0"/>
              </a:rPr>
              <a:t>	have proven valuable. For over 12 weeks, </a:t>
            </a:r>
          </a:p>
          <a:p>
            <a:pPr marL="0" indent="0">
              <a:buNone/>
            </a:pPr>
            <a:r>
              <a:rPr lang="en-US" sz="2000" dirty="0">
                <a:latin typeface="Calibri" panose="020F0502020204030204" pitchFamily="34" charset="0"/>
                <a:cs typeface="Calibri" panose="020F0502020204030204" pitchFamily="34" charset="0"/>
              </a:rPr>
              <a:t>	spanning three different chains of same store, </a:t>
            </a:r>
          </a:p>
          <a:p>
            <a:pPr marL="0" indent="0">
              <a:buNone/>
            </a:pPr>
            <a:r>
              <a:rPr lang="en-US" sz="2000" dirty="0">
                <a:latin typeface="Calibri" panose="020F0502020204030204" pitchFamily="34" charset="0"/>
                <a:cs typeface="Calibri" panose="020F0502020204030204" pitchFamily="34" charset="0"/>
              </a:rPr>
              <a:t>	different data collections on different attributes </a:t>
            </a:r>
          </a:p>
          <a:p>
            <a:pPr marL="0" indent="0">
              <a:buNone/>
            </a:pPr>
            <a:r>
              <a:rPr lang="en-US" sz="2000" dirty="0">
                <a:latin typeface="Calibri" panose="020F0502020204030204" pitchFamily="34" charset="0"/>
                <a:cs typeface="Calibri" panose="020F0502020204030204" pitchFamily="34" charset="0"/>
              </a:rPr>
              <a:t>	have taken in an efficient and accurate manner. </a:t>
            </a:r>
          </a:p>
          <a:p>
            <a:pPr marL="0" indent="0">
              <a:buNone/>
            </a:pPr>
            <a:r>
              <a:rPr lang="en-US" sz="2000" dirty="0">
                <a:latin typeface="Calibri" panose="020F0502020204030204" pitchFamily="34" charset="0"/>
                <a:cs typeface="Calibri" panose="020F0502020204030204" pitchFamily="34" charset="0"/>
              </a:rPr>
              <a:t>	The tools that were found to be most helpful was </a:t>
            </a:r>
          </a:p>
          <a:p>
            <a:pPr marL="0" indent="0">
              <a:buNone/>
            </a:pPr>
            <a:r>
              <a:rPr lang="en-US" sz="2000" dirty="0">
                <a:latin typeface="Calibri" panose="020F0502020204030204" pitchFamily="34" charset="0"/>
                <a:cs typeface="Calibri" panose="020F0502020204030204" pitchFamily="34" charset="0"/>
              </a:rPr>
              <a:t>	a Gross income, Gross Margin Percentage, COGS.</a:t>
            </a:r>
          </a:p>
          <a:p>
            <a:pPr marL="0" indent="0">
              <a:buNone/>
            </a:pPr>
            <a:r>
              <a:rPr lang="en-US" sz="2000" dirty="0">
                <a:latin typeface="Calibri" panose="020F0502020204030204" pitchFamily="34" charset="0"/>
                <a:cs typeface="Calibri" panose="020F0502020204030204" pitchFamily="34" charset="0"/>
              </a:rPr>
              <a:t>	Payment, time, dates, etc.</a:t>
            </a: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354745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BDC9-3989-4E11-B8FA-8F03D51ACAE6}"/>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886C198-BD02-4A0D-AF70-81634227531C}"/>
              </a:ext>
            </a:extLst>
          </p:cNvPr>
          <p:cNvSpPr>
            <a:spLocks noGrp="1"/>
          </p:cNvSpPr>
          <p:nvPr>
            <p:ph idx="1"/>
          </p:nvPr>
        </p:nvSpPr>
        <p:spPr>
          <a:xfrm>
            <a:off x="791060" y="2584839"/>
            <a:ext cx="8825659" cy="3416300"/>
          </a:xfrm>
        </p:spPr>
        <p:txBody>
          <a:bodyPr>
            <a:normAutofit/>
          </a:bodyPr>
          <a:lstStyle/>
          <a:p>
            <a:r>
              <a:rPr lang="en-US" sz="2000" dirty="0">
                <a:latin typeface="Calibri" panose="020F0502020204030204" pitchFamily="34" charset="0"/>
                <a:cs typeface="Calibri" panose="020F0502020204030204" pitchFamily="34" charset="0"/>
              </a:rPr>
              <a:t>These variables were used for predictive data </a:t>
            </a:r>
          </a:p>
          <a:p>
            <a:pPr marL="0" indent="0">
              <a:buNone/>
            </a:pPr>
            <a:r>
              <a:rPr lang="en-US" sz="2000" dirty="0">
                <a:latin typeface="Calibri" panose="020F0502020204030204" pitchFamily="34" charset="0"/>
                <a:cs typeface="Calibri" panose="020F0502020204030204" pitchFamily="34" charset="0"/>
              </a:rPr>
              <a:t>	analytics purpose and data visualization on </a:t>
            </a:r>
          </a:p>
          <a:p>
            <a:pPr marL="0" indent="0">
              <a:buNone/>
            </a:pPr>
            <a:r>
              <a:rPr lang="en-US" sz="2000" dirty="0">
                <a:latin typeface="Calibri" panose="020F0502020204030204" pitchFamily="34" charset="0"/>
                <a:cs typeface="Calibri" panose="020F0502020204030204" pitchFamily="34" charset="0"/>
              </a:rPr>
              <a:t>	different case studies. These studies can help </a:t>
            </a:r>
          </a:p>
          <a:p>
            <a:pPr marL="0" indent="0">
              <a:buNone/>
            </a:pPr>
            <a:r>
              <a:rPr lang="en-US" sz="2000" dirty="0">
                <a:latin typeface="Calibri" panose="020F0502020204030204" pitchFamily="34" charset="0"/>
                <a:cs typeface="Calibri" panose="020F0502020204030204" pitchFamily="34" charset="0"/>
              </a:rPr>
              <a:t>	the new business investors and retailers to know </a:t>
            </a:r>
          </a:p>
          <a:p>
            <a:pPr marL="0" indent="0">
              <a:buNone/>
            </a:pPr>
            <a:r>
              <a:rPr lang="en-US" sz="2000" dirty="0">
                <a:latin typeface="Calibri" panose="020F0502020204030204" pitchFamily="34" charset="0"/>
                <a:cs typeface="Calibri" panose="020F0502020204030204" pitchFamily="34" charset="0"/>
              </a:rPr>
              <a:t>	the collective mind of peoples visiting the </a:t>
            </a:r>
          </a:p>
          <a:p>
            <a:pPr marL="0" indent="0">
              <a:buNone/>
            </a:pPr>
            <a:r>
              <a:rPr lang="en-US" sz="2000" dirty="0">
                <a:latin typeface="Calibri" panose="020F0502020204030204" pitchFamily="34" charset="0"/>
                <a:cs typeface="Calibri" panose="020F0502020204030204" pitchFamily="34" charset="0"/>
              </a:rPr>
              <a:t>	stores that which area is the best, life shell of </a:t>
            </a:r>
          </a:p>
          <a:p>
            <a:pPr marL="0" indent="0">
              <a:buNone/>
            </a:pPr>
            <a:r>
              <a:rPr lang="en-US" sz="2000" dirty="0">
                <a:latin typeface="Calibri" panose="020F0502020204030204" pitchFamily="34" charset="0"/>
                <a:cs typeface="Calibri" panose="020F0502020204030204" pitchFamily="34" charset="0"/>
              </a:rPr>
              <a:t>	products, etc.</a:t>
            </a:r>
            <a:endParaRPr lang="en-PK" sz="2000" dirty="0">
              <a:latin typeface="Calibri" panose="020F0502020204030204" pitchFamily="34" charset="0"/>
              <a:cs typeface="Calibri" panose="020F0502020204030204" pitchFamily="34" charset="0"/>
            </a:endParaRPr>
          </a:p>
        </p:txBody>
      </p:sp>
      <p:pic>
        <p:nvPicPr>
          <p:cNvPr id="5" name="Picture 4" descr="Graphical user interface&#10;&#10;Description automatically generated with medium confidence">
            <a:extLst>
              <a:ext uri="{FF2B5EF4-FFF2-40B4-BE49-F238E27FC236}">
                <a16:creationId xmlns:a16="http://schemas.microsoft.com/office/drawing/2014/main" id="{1B7D9811-6024-4A0B-829B-BA4A4FB26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279" y="2584839"/>
            <a:ext cx="5121987" cy="2877748"/>
          </a:xfrm>
          <a:prstGeom prst="rect">
            <a:avLst/>
          </a:prstGeom>
        </p:spPr>
      </p:pic>
      <p:sp>
        <p:nvSpPr>
          <p:cNvPr id="6" name="TextBox 5">
            <a:extLst>
              <a:ext uri="{FF2B5EF4-FFF2-40B4-BE49-F238E27FC236}">
                <a16:creationId xmlns:a16="http://schemas.microsoft.com/office/drawing/2014/main" id="{8774B71B-665F-445E-9056-F039C362191A}"/>
              </a:ext>
            </a:extLst>
          </p:cNvPr>
          <p:cNvSpPr txBox="1"/>
          <p:nvPr/>
        </p:nvSpPr>
        <p:spPr>
          <a:xfrm>
            <a:off x="6671388" y="5462587"/>
            <a:ext cx="4729552" cy="400110"/>
          </a:xfrm>
          <a:prstGeom prst="rect">
            <a:avLst/>
          </a:prstGeom>
          <a:noFill/>
        </p:spPr>
        <p:txBody>
          <a:bodyPr wrap="square" rtlCol="0">
            <a:spAutoFit/>
          </a:bodyPr>
          <a:lstStyle/>
          <a:p>
            <a:pPr algn="ctr"/>
            <a:r>
              <a:rPr lang="en-US" sz="2000" i="1" dirty="0">
                <a:latin typeface="Calibri" panose="020F0502020204030204" pitchFamily="34" charset="0"/>
                <a:cs typeface="Calibri" panose="020F0502020204030204" pitchFamily="34" charset="0"/>
              </a:rPr>
              <a:t>FIGURE 28: Conclusion</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3349263"/>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EEE2-81BF-457B-9856-59123FC87DFE}"/>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REFERENCES</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59E4BFD-F19D-4A49-84BC-585C076C7D3E}"/>
              </a:ext>
            </a:extLst>
          </p:cNvPr>
          <p:cNvSpPr>
            <a:spLocks noGrp="1"/>
          </p:cNvSpPr>
          <p:nvPr>
            <p:ph idx="1"/>
          </p:nvPr>
        </p:nvSpPr>
        <p:spPr>
          <a:xfrm>
            <a:off x="922725" y="2588986"/>
            <a:ext cx="8825659" cy="3416300"/>
          </a:xfrm>
        </p:spPr>
        <p:txBody>
          <a:bodyPr>
            <a:normAutofit/>
          </a:bodyPr>
          <a:lstStyle/>
          <a:p>
            <a:pPr>
              <a:lnSpc>
                <a:spcPct val="200000"/>
              </a:lnSpc>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Clients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PK"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200000"/>
              </a:lnSpc>
              <a:spcAft>
                <a:spcPts val="800"/>
              </a:spcAft>
              <a:buNone/>
            </a:pPr>
            <a:r>
              <a:rPr lang="en-US" sz="1200" u="sng" dirty="0">
                <a:solidFill>
                  <a:schemeClr val="accent5">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https://www.sba.gov/blog/10-ways-get-new-customers</a:t>
            </a:r>
            <a:endParaRPr lang="en-PK" sz="1200" u="sng" dirty="0">
              <a:solidFill>
                <a:schemeClr val="accent5">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200000"/>
              </a:lnSpc>
              <a:spcAft>
                <a:spcPts val="800"/>
              </a:spcAft>
              <a:buNone/>
            </a:pPr>
            <a:r>
              <a:rPr lang="en-US" sz="1200" u="sng" dirty="0">
                <a:solidFill>
                  <a:schemeClr val="accent5">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https://zoovu.com/blog/women-vs-men-gender-differences-in-purchase-decision-making/</a:t>
            </a:r>
            <a:endParaRPr lang="en-PK" sz="1200" u="sng" dirty="0">
              <a:solidFill>
                <a:schemeClr val="accent5">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200000"/>
              </a:lnSpc>
              <a:spcAft>
                <a:spcPts val="800"/>
              </a:spcAft>
              <a:buNone/>
            </a:pPr>
            <a:r>
              <a:rPr lang="en-US" sz="1200" u="sng" dirty="0">
                <a:solidFill>
                  <a:schemeClr val="accent5">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https://www.rapyd.net/blog/local-payment-methods/</a:t>
            </a:r>
            <a:endParaRPr lang="en-PK" sz="1200" u="sng" dirty="0">
              <a:solidFill>
                <a:schemeClr val="accent5">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8908556"/>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7A3F-1EE9-4C29-84DA-543CD2DC8BFE}"/>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088B435-DD35-4F4A-A632-4CF39076C61D}"/>
              </a:ext>
            </a:extLst>
          </p:cNvPr>
          <p:cNvSpPr>
            <a:spLocks noGrp="1"/>
          </p:cNvSpPr>
          <p:nvPr>
            <p:ph idx="1"/>
          </p:nvPr>
        </p:nvSpPr>
        <p:spPr/>
        <p:txBody>
          <a:bodyPr/>
          <a:lstStyle/>
          <a:p>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Environment of Cities and Branches Inside it:</a:t>
            </a:r>
            <a:endParaRPr 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200" u="sng"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https://yourbusiness.azcentral.com/environmental-factors-affect-marketing-decisions-22203.html</a:t>
            </a:r>
            <a:endParaRPr lang="en-US" sz="1200" u="sng" dirty="0">
              <a:solidFill>
                <a:schemeClr val="accent5">
                  <a:lumMod val="75000"/>
                </a:schemeClr>
              </a:solidFill>
              <a:latin typeface="Times New Roman" panose="02020603050405020304" pitchFamily="18" charset="0"/>
              <a:cs typeface="Times New Roman" panose="02020603050405020304" pitchFamily="18" charset="0"/>
            </a:endParaRPr>
          </a:p>
          <a:p>
            <a:pPr marL="0" indent="0">
              <a:buNone/>
            </a:pPr>
            <a:endParaRPr lang="en-US" sz="1200" u="sng" dirty="0">
              <a:solidFill>
                <a:schemeClr val="accent5">
                  <a:lumMod val="75000"/>
                </a:schemeClr>
              </a:solidFill>
              <a:latin typeface="Times New Roman" panose="02020603050405020304" pitchFamily="18" charset="0"/>
              <a:cs typeface="Times New Roman" panose="02020603050405020304" pitchFamily="18" charset="0"/>
            </a:endParaRPr>
          </a:p>
          <a:p>
            <a:pPr marL="0" indent="0">
              <a:buNone/>
            </a:pPr>
            <a:endParaRPr lang="en-PK" sz="1200" u="sng" dirty="0">
              <a:solidFill>
                <a:schemeClr val="accent5">
                  <a:lumMod val="75000"/>
                </a:schemeClr>
              </a:solidFill>
              <a:latin typeface="Times New Roman" panose="02020603050405020304" pitchFamily="18" charset="0"/>
              <a:cs typeface="Times New Roman" panose="02020603050405020304" pitchFamily="18" charset="0"/>
            </a:endParaRPr>
          </a:p>
          <a:p>
            <a:pPr lvl="1"/>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Types of Products and their Costs:</a:t>
            </a:r>
          </a:p>
          <a:p>
            <a:pPr marL="0" indent="0">
              <a:buNone/>
            </a:pPr>
            <a:r>
              <a:rPr lang="en-US" sz="1200" u="sng" dirty="0">
                <a:solidFill>
                  <a:schemeClr val="accent5">
                    <a:lumMod val="7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https://www.researchgate.net/figure/Product-wise-classification-of-preferred-mode-of-purchase_tbl1_342866190</a:t>
            </a:r>
            <a:endParaRPr lang="en-PK" sz="1200" u="sng" dirty="0">
              <a:solidFill>
                <a:schemeClr val="accent5">
                  <a:lumMod val="75000"/>
                </a:schemeClr>
              </a:solidFill>
              <a:latin typeface="Times New Roman" panose="02020603050405020304" pitchFamily="18" charset="0"/>
              <a:cs typeface="Times New Roman" panose="02020603050405020304" pitchFamily="18" charset="0"/>
            </a:endParaRPr>
          </a:p>
          <a:p>
            <a:pPr lvl="1"/>
            <a:endParaRPr lang="en-PK" dirty="0"/>
          </a:p>
        </p:txBody>
      </p:sp>
    </p:spTree>
    <p:extLst>
      <p:ext uri="{BB962C8B-B14F-4D97-AF65-F5344CB8AC3E}">
        <p14:creationId xmlns:p14="http://schemas.microsoft.com/office/powerpoint/2010/main" val="11051691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9B88-4556-4BFC-9A4D-4AFA9483C83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SOURCE OF OUR DATASET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B92E1DF-8444-4881-B19B-F1BD3836D951}"/>
              </a:ext>
            </a:extLst>
          </p:cNvPr>
          <p:cNvSpPr>
            <a:spLocks noGrp="1"/>
          </p:cNvSpPr>
          <p:nvPr>
            <p:ph idx="1"/>
          </p:nvPr>
        </p:nvSpPr>
        <p:spPr>
          <a:xfrm>
            <a:off x="1518847" y="3265713"/>
            <a:ext cx="8825659" cy="2744755"/>
          </a:xfrm>
        </p:spPr>
        <p:txBody>
          <a:bodyPr>
            <a:normAutofit/>
          </a:bodyPr>
          <a:lstStyle/>
          <a:p>
            <a:pPr algn="ctr"/>
            <a:r>
              <a:rPr lang="en-US" sz="3000" b="1" dirty="0">
                <a:latin typeface="Calibri" panose="020F0502020204030204" pitchFamily="34" charset="0"/>
                <a:cs typeface="Calibri" panose="020F0502020204030204" pitchFamily="34" charset="0"/>
              </a:rPr>
              <a:t>https://www.kaggle.com/datasets/aungpyaeap/supermarket-sales</a:t>
            </a:r>
            <a:endParaRPr lang="en-PK" sz="3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267846"/>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26E4-86C5-4473-A9A2-C2E2E1E2F3E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CONT..</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2708D1E-1B2F-4CBC-8BEB-606ADBF8CEED}"/>
              </a:ext>
            </a:extLst>
          </p:cNvPr>
          <p:cNvSpPr>
            <a:spLocks noGrp="1"/>
          </p:cNvSpPr>
          <p:nvPr>
            <p:ph idx="1"/>
          </p:nvPr>
        </p:nvSpPr>
        <p:spPr/>
        <p:txBody>
          <a:bodyPr>
            <a:normAutofit/>
          </a:bodyPr>
          <a:lstStyle/>
          <a:p>
            <a:pPr>
              <a:lnSpc>
                <a:spcPct val="107000"/>
              </a:lnSpc>
            </a:pPr>
            <a:r>
              <a:rPr lang="en-US" sz="1200" b="1" dirty="0">
                <a:latin typeface="Times New Roman" panose="02020603050405020304" pitchFamily="18" charset="0"/>
                <a:cs typeface="Times New Roman" panose="02020603050405020304" pitchFamily="18" charset="0"/>
              </a:rPr>
              <a:t>Modes of Payment:</a:t>
            </a:r>
            <a:endParaRPr lang="en-PK" sz="1200" b="1" dirty="0">
              <a:latin typeface="Times New Roman" panose="02020603050405020304" pitchFamily="18" charset="0"/>
              <a:cs typeface="Times New Roman" panose="02020603050405020304" pitchFamily="18" charset="0"/>
            </a:endParaRPr>
          </a:p>
          <a:p>
            <a:pPr marL="0" lvl="1" indent="0">
              <a:lnSpc>
                <a:spcPct val="200000"/>
              </a:lnSpc>
              <a:spcAft>
                <a:spcPts val="800"/>
              </a:spcAft>
              <a:buNone/>
            </a:pPr>
            <a:r>
              <a:rPr lang="en-US" sz="1200" u="sng"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https://en.wikipedia.org/wiki/Unit</a:t>
            </a:r>
            <a:r>
              <a:rPr lang="en-US" sz="1200" u="sng">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_price</a:t>
            </a:r>
            <a:endParaRPr lang="en-US" sz="1200" u="sng" dirty="0">
              <a:solidFill>
                <a:schemeClr val="accent5">
                  <a:lumMod val="75000"/>
                </a:schemeClr>
              </a:solidFill>
              <a:latin typeface="Times New Roman" panose="02020603050405020304" pitchFamily="18" charset="0"/>
              <a:cs typeface="Times New Roman" panose="02020603050405020304" pitchFamily="18" charset="0"/>
            </a:endParaRPr>
          </a:p>
          <a:p>
            <a:pPr>
              <a:lnSpc>
                <a:spcPct val="200000"/>
              </a:lnSpc>
              <a:spcAft>
                <a:spcPts val="800"/>
              </a:spcAft>
            </a:pPr>
            <a:endParaRPr lang="en-US" sz="1200" u="sng" dirty="0">
              <a:solidFill>
                <a:schemeClr val="accent5">
                  <a:lumMod val="75000"/>
                </a:schemeClr>
              </a:solidFill>
              <a:latin typeface="Times New Roman" panose="02020603050405020304" pitchFamily="18" charset="0"/>
              <a:cs typeface="Times New Roman" panose="02020603050405020304" pitchFamily="18" charset="0"/>
            </a:endParaRPr>
          </a:p>
          <a:p>
            <a:pPr>
              <a:lnSpc>
                <a:spcPct val="107000"/>
              </a:lnSpc>
            </a:pPr>
            <a:r>
              <a:rPr lang="en-US" sz="1200" b="1" dirty="0">
                <a:latin typeface="Times New Roman" panose="02020603050405020304" pitchFamily="18" charset="0"/>
                <a:cs typeface="Times New Roman" panose="02020603050405020304" pitchFamily="18" charset="0"/>
              </a:rPr>
              <a:t>Average Rating for Each Product &amp; Rating Vs Unit Price:</a:t>
            </a:r>
            <a:endParaRPr lang="en-PK" sz="1200" b="1" dirty="0">
              <a:latin typeface="Times New Roman" panose="02020603050405020304" pitchFamily="18" charset="0"/>
              <a:cs typeface="Times New Roman" panose="02020603050405020304" pitchFamily="18" charset="0"/>
            </a:endParaRPr>
          </a:p>
          <a:p>
            <a:pPr marL="0" lvl="1" indent="0">
              <a:lnSpc>
                <a:spcPct val="200000"/>
              </a:lnSpc>
              <a:spcAft>
                <a:spcPts val="800"/>
              </a:spcAft>
              <a:buNone/>
            </a:pPr>
            <a:r>
              <a:rPr lang="en-US" sz="1200" u="sng" dirty="0">
                <a:solidFill>
                  <a:schemeClr val="accent5">
                    <a:lumMod val="7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https://www.bazaarvoice.com/blog/many-reviews-take-achieve-meaningful-average-rating/</a:t>
            </a:r>
            <a:endParaRPr lang="en-PK" sz="1200" u="sng" dirty="0">
              <a:solidFill>
                <a:schemeClr val="accent5">
                  <a:lumMod val="75000"/>
                </a:schemeClr>
              </a:solidFill>
              <a:latin typeface="Times New Roman" panose="02020603050405020304" pitchFamily="18" charset="0"/>
              <a:cs typeface="Times New Roman" panose="02020603050405020304" pitchFamily="18" charset="0"/>
            </a:endParaRPr>
          </a:p>
          <a:p>
            <a:pPr marL="0" lvl="1" indent="0">
              <a:lnSpc>
                <a:spcPct val="200000"/>
              </a:lnSpc>
              <a:spcAft>
                <a:spcPts val="800"/>
              </a:spcAft>
              <a:buNone/>
            </a:pPr>
            <a:r>
              <a:rPr lang="en-US" sz="1200" u="sng" dirty="0">
                <a:solidFill>
                  <a:schemeClr val="accent5">
                    <a:lumMod val="7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https://www.merriam-webster.com/dictionary/unit%20price</a:t>
            </a:r>
            <a:endParaRPr lang="en-PK" sz="12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en-PK" dirty="0"/>
          </a:p>
        </p:txBody>
      </p:sp>
    </p:spTree>
    <p:extLst>
      <p:ext uri="{BB962C8B-B14F-4D97-AF65-F5344CB8AC3E}">
        <p14:creationId xmlns:p14="http://schemas.microsoft.com/office/powerpoint/2010/main" val="370955089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B451E418-1648-4B80-9A41-CFED8903B39D}"/>
              </a:ext>
            </a:extLst>
          </p:cNvPr>
          <p:cNvPicPr>
            <a:picLocks noChangeAspect="1"/>
          </p:cNvPicPr>
          <p:nvPr/>
        </p:nvPicPr>
        <p:blipFill rotWithShape="1">
          <a:blip r:embed="rId2">
            <a:extLst>
              <a:ext uri="{28A0092B-C50C-407E-A947-70E740481C1C}">
                <a14:useLocalDpi xmlns:a14="http://schemas.microsoft.com/office/drawing/2010/main" val="0"/>
              </a:ext>
            </a:extLst>
          </a:blip>
          <a:srcRect b="4489"/>
          <a:stretch/>
        </p:blipFill>
        <p:spPr>
          <a:xfrm>
            <a:off x="0" y="0"/>
            <a:ext cx="12192000" cy="6858000"/>
          </a:xfrm>
          <a:prstGeom prst="rect">
            <a:avLst/>
          </a:prstGeom>
        </p:spPr>
      </p:pic>
    </p:spTree>
    <p:extLst>
      <p:ext uri="{BB962C8B-B14F-4D97-AF65-F5344CB8AC3E}">
        <p14:creationId xmlns:p14="http://schemas.microsoft.com/office/powerpoint/2010/main" val="106288983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F28-7487-4568-86E5-2704255C5B00}"/>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DATA COLLECTION METHODOLOGY</a:t>
            </a:r>
            <a:endParaRPr lang="en-PK" sz="4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E646314-7BA9-404B-9831-7C549509E6F5}"/>
              </a:ext>
            </a:extLst>
          </p:cNvPr>
          <p:cNvSpPr>
            <a:spLocks noGrp="1"/>
          </p:cNvSpPr>
          <p:nvPr>
            <p:ph idx="1"/>
          </p:nvPr>
        </p:nvSpPr>
        <p:spPr>
          <a:xfrm>
            <a:off x="781730" y="2258007"/>
            <a:ext cx="8825659" cy="4394719"/>
          </a:xfrm>
        </p:spPr>
        <p:txBody>
          <a:bodyPr>
            <a:normAutofit/>
          </a:bodyPr>
          <a:lstStyle/>
          <a:p>
            <a:r>
              <a:rPr lang="en-US" sz="2000" dirty="0">
                <a:effectLst/>
                <a:latin typeface="Calibri" panose="020F0502020204030204" pitchFamily="34" charset="0"/>
                <a:ea typeface="Calibri" panose="020F0502020204030204" pitchFamily="34" charset="0"/>
                <a:cs typeface="Calibri" panose="020F0502020204030204" pitchFamily="34" charset="0"/>
              </a:rPr>
              <a:t>The growth of supermarkets in most populated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cities are increasing.</a:t>
            </a:r>
          </a:p>
          <a:p>
            <a:r>
              <a:rPr lang="en-US" sz="2000" dirty="0">
                <a:latin typeface="Calibri" panose="020F0502020204030204" pitchFamily="34" charset="0"/>
                <a:ea typeface="Calibri" panose="020F0502020204030204" pitchFamily="34" charset="0"/>
                <a:cs typeface="Calibri" panose="020F0502020204030204" pitchFamily="34" charset="0"/>
              </a:rPr>
              <a:t>In addition,</a:t>
            </a:r>
            <a:r>
              <a:rPr lang="en-US" sz="2000" dirty="0">
                <a:effectLst/>
                <a:latin typeface="Calibri" panose="020F0502020204030204" pitchFamily="34" charset="0"/>
                <a:ea typeface="Calibri" panose="020F0502020204030204" pitchFamily="34" charset="0"/>
                <a:cs typeface="Calibri" panose="020F0502020204030204" pitchFamily="34" charset="0"/>
              </a:rPr>
              <a:t> market competitions are also high. </a:t>
            </a:r>
          </a:p>
          <a:p>
            <a:r>
              <a:rPr lang="en-US" sz="2000" dirty="0">
                <a:effectLst/>
                <a:latin typeface="Calibri" panose="020F0502020204030204" pitchFamily="34" charset="0"/>
                <a:ea typeface="Calibri" panose="020F0502020204030204" pitchFamily="34" charset="0"/>
                <a:cs typeface="Calibri" panose="020F0502020204030204" pitchFamily="34" charset="0"/>
              </a:rPr>
              <a:t>This dataset is one of the historical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effectLst/>
                <a:latin typeface="Calibri" panose="020F0502020204030204" pitchFamily="34" charset="0"/>
                <a:ea typeface="Calibri" panose="020F0502020204030204" pitchFamily="34" charset="0"/>
                <a:cs typeface="Calibri" panose="020F0502020204030204" pitchFamily="34" charset="0"/>
              </a:rPr>
              <a:t>sales of supermarket company.</a:t>
            </a:r>
          </a:p>
          <a:p>
            <a:r>
              <a:rPr lang="en-US" sz="2000" dirty="0">
                <a:latin typeface="Calibri" panose="020F0502020204030204" pitchFamily="34" charset="0"/>
                <a:ea typeface="Calibri" panose="020F0502020204030204" pitchFamily="34" charset="0"/>
                <a:cs typeface="Calibri" panose="020F0502020204030204" pitchFamily="34" charset="0"/>
              </a:rPr>
              <a:t>It</a:t>
            </a:r>
            <a:r>
              <a:rPr lang="en-US" sz="2000" dirty="0">
                <a:effectLst/>
                <a:latin typeface="Calibri" panose="020F0502020204030204" pitchFamily="34" charset="0"/>
                <a:ea typeface="Calibri" panose="020F0502020204030204" pitchFamily="34" charset="0"/>
                <a:cs typeface="Calibri" panose="020F0502020204030204" pitchFamily="34" charset="0"/>
              </a:rPr>
              <a:t> is recorded in 3 different branches of </a:t>
            </a:r>
          </a:p>
          <a:p>
            <a:pPr marL="0"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	“Mustafa </a:t>
            </a:r>
            <a:r>
              <a:rPr lang="en-US" sz="2000" dirty="0">
                <a:latin typeface="Calibri" panose="020F0502020204030204" pitchFamily="34" charset="0"/>
                <a:ea typeface="Calibri" panose="020F0502020204030204" pitchFamily="34" charset="0"/>
                <a:cs typeface="Calibri" panose="020F0502020204030204" pitchFamily="34" charset="0"/>
              </a:rPr>
              <a:t>Center</a:t>
            </a:r>
            <a:r>
              <a:rPr lang="en-US" sz="2000" dirty="0">
                <a:effectLst/>
                <a:latin typeface="Calibri" panose="020F0502020204030204" pitchFamily="34" charset="0"/>
                <a:ea typeface="Calibri" panose="020F0502020204030204" pitchFamily="34" charset="0"/>
                <a:cs typeface="Calibri" panose="020F0502020204030204" pitchFamily="34" charset="0"/>
              </a:rPr>
              <a:t>” located in Mandalay, </a:t>
            </a:r>
          </a:p>
          <a:p>
            <a:pPr marL="0"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	Naypyidaw, Yangon belonging to country </a:t>
            </a:r>
          </a:p>
          <a:p>
            <a:pPr marL="0" indent="0">
              <a:buNone/>
            </a:pPr>
            <a:r>
              <a:rPr lang="en-US" sz="2000" dirty="0">
                <a:effectLst/>
                <a:latin typeface="Calibri" panose="020F0502020204030204" pitchFamily="34" charset="0"/>
                <a:ea typeface="Calibri" panose="020F0502020204030204" pitchFamily="34" charset="0"/>
                <a:cs typeface="Calibri" panose="020F0502020204030204" pitchFamily="34" charset="0"/>
              </a:rPr>
              <a:t>	“Myanmar” and consist their 3 months data</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(2016, April-June)</a:t>
            </a:r>
            <a:r>
              <a:rPr lang="en-US" sz="2000" dirty="0">
                <a:effectLst/>
                <a:latin typeface="Calibri" panose="020F0502020204030204" pitchFamily="34" charset="0"/>
                <a:ea typeface="Calibri" panose="020F0502020204030204" pitchFamily="34" charset="0"/>
                <a:cs typeface="Calibri" panose="020F0502020204030204" pitchFamily="34" charset="0"/>
              </a:rPr>
              <a:t>.</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90E61F47-C378-48B4-A01B-69579888809F}"/>
              </a:ext>
            </a:extLst>
          </p:cNvPr>
          <p:cNvPicPr>
            <a:picLocks noChangeAspect="1"/>
          </p:cNvPicPr>
          <p:nvPr/>
        </p:nvPicPr>
        <p:blipFill rotWithShape="1">
          <a:blip r:embed="rId2">
            <a:extLst>
              <a:ext uri="{28A0092B-C50C-407E-A947-70E740481C1C}">
                <a14:useLocalDpi xmlns:a14="http://schemas.microsoft.com/office/drawing/2010/main" val="0"/>
              </a:ext>
            </a:extLst>
          </a:blip>
          <a:srcRect b="5235"/>
          <a:stretch/>
        </p:blipFill>
        <p:spPr>
          <a:xfrm>
            <a:off x="6410131" y="2556848"/>
            <a:ext cx="5412414" cy="3237462"/>
          </a:xfrm>
          <a:prstGeom prst="rect">
            <a:avLst/>
          </a:prstGeom>
        </p:spPr>
      </p:pic>
      <p:sp>
        <p:nvSpPr>
          <p:cNvPr id="6" name="TextBox 5">
            <a:extLst>
              <a:ext uri="{FF2B5EF4-FFF2-40B4-BE49-F238E27FC236}">
                <a16:creationId xmlns:a16="http://schemas.microsoft.com/office/drawing/2014/main" id="{67634F1F-CD8D-4A3A-AFBA-470DE140108A}"/>
              </a:ext>
            </a:extLst>
          </p:cNvPr>
          <p:cNvSpPr txBox="1"/>
          <p:nvPr/>
        </p:nvSpPr>
        <p:spPr>
          <a:xfrm>
            <a:off x="6559750" y="5794310"/>
            <a:ext cx="5113175" cy="400110"/>
          </a:xfrm>
          <a:prstGeom prst="rect">
            <a:avLst/>
          </a:prstGeom>
          <a:noFill/>
        </p:spPr>
        <p:txBody>
          <a:bodyPr wrap="square" rtlCol="0">
            <a:spAutoFit/>
          </a:bodyPr>
          <a:lstStyle/>
          <a:p>
            <a:r>
              <a:rPr lang="en-US" sz="2000" i="1" dirty="0">
                <a:latin typeface="Calibri" panose="020F0502020204030204" pitchFamily="34" charset="0"/>
                <a:cs typeface="Calibri" panose="020F0502020204030204" pitchFamily="34" charset="0"/>
              </a:rPr>
              <a:t>FIGURE: Types of Data Collection Methodology</a:t>
            </a:r>
            <a:endParaRPr lang="en-PK" sz="2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735753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ABF7-080E-4CEE-B38F-F488AAAA3D13}"/>
              </a:ext>
            </a:extLst>
          </p:cNvPr>
          <p:cNvSpPr>
            <a:spLocks noGrp="1"/>
          </p:cNvSpPr>
          <p:nvPr>
            <p:ph type="title"/>
          </p:nvPr>
        </p:nvSpPr>
        <p:spPr/>
        <p:txBody>
          <a:bodyPr/>
          <a:lstStyle/>
          <a:p>
            <a:pPr algn="ctr"/>
            <a:r>
              <a:rPr lang="en-US" sz="4000" b="1" dirty="0">
                <a:latin typeface="Calibri" panose="020F0502020204030204" pitchFamily="34" charset="0"/>
                <a:cs typeface="Calibri" panose="020F0502020204030204" pitchFamily="34" charset="0"/>
              </a:rPr>
              <a:t>VIEW OF OUR DATASET</a:t>
            </a:r>
            <a:endParaRPr lang="en-PK" sz="4000" b="1" dirty="0">
              <a:latin typeface="Calibri" panose="020F0502020204030204" pitchFamily="34" charset="0"/>
              <a:cs typeface="Calibri" panose="020F0502020204030204" pitchFamily="34" charset="0"/>
            </a:endParaRPr>
          </a:p>
        </p:txBody>
      </p:sp>
      <p:pic>
        <p:nvPicPr>
          <p:cNvPr id="6" name="Content Placeholder 5">
            <a:extLst>
              <a:ext uri="{FF2B5EF4-FFF2-40B4-BE49-F238E27FC236}">
                <a16:creationId xmlns:a16="http://schemas.microsoft.com/office/drawing/2014/main" id="{FB470CC7-933F-4273-86AD-BF50FFD38ECA}"/>
              </a:ext>
            </a:extLst>
          </p:cNvPr>
          <p:cNvPicPr>
            <a:picLocks noGrp="1" noChangeAspect="1"/>
          </p:cNvPicPr>
          <p:nvPr>
            <p:ph idx="1"/>
          </p:nvPr>
        </p:nvPicPr>
        <p:blipFill rotWithShape="1">
          <a:blip r:embed="rId2"/>
          <a:srcRect l="21154" t="34680" r="6793" b="26537"/>
          <a:stretch/>
        </p:blipFill>
        <p:spPr>
          <a:xfrm>
            <a:off x="0" y="2183364"/>
            <a:ext cx="12192000" cy="4674636"/>
          </a:xfrm>
        </p:spPr>
      </p:pic>
    </p:spTree>
    <p:extLst>
      <p:ext uri="{BB962C8B-B14F-4D97-AF65-F5344CB8AC3E}">
        <p14:creationId xmlns:p14="http://schemas.microsoft.com/office/powerpoint/2010/main" val="1615303401"/>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436</TotalTime>
  <Words>4084</Words>
  <Application>Microsoft Office PowerPoint</Application>
  <PresentationFormat>Widescreen</PresentationFormat>
  <Paragraphs>544</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Century Gothic</vt:lpstr>
      <vt:lpstr>Times New Roman</vt:lpstr>
      <vt:lpstr>Wingdings 3</vt:lpstr>
      <vt:lpstr>Ion Boardroom</vt:lpstr>
      <vt:lpstr>SUPERMARKET SALES ANALYSIS</vt:lpstr>
      <vt:lpstr>ABSTRACT</vt:lpstr>
      <vt:lpstr>CONT..</vt:lpstr>
      <vt:lpstr>RESEARCH OBJECTIVE/QUESTION</vt:lpstr>
      <vt:lpstr>WHY THIS QUESTION WOULD BE INTERESTING?</vt:lpstr>
      <vt:lpstr>REFERENCES OF LATEST ARTICLES ASSOCIATED WITH OUR OBJECTIVE</vt:lpstr>
      <vt:lpstr>SOURCE OF OUR DATASET</vt:lpstr>
      <vt:lpstr>DATA COLLECTION METHODOLOGY</vt:lpstr>
      <vt:lpstr>VIEW OF OUR DATASET</vt:lpstr>
      <vt:lpstr>VARIABLE NAMES</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READING AND UPLOADING DATA</vt:lpstr>
      <vt:lpstr>TYPES OF ANALYSIS USED</vt:lpstr>
      <vt:lpstr>CONT…</vt:lpstr>
      <vt:lpstr>WHY WE USED THESE ANALYSIS?</vt:lpstr>
      <vt:lpstr>CONT..</vt:lpstr>
      <vt:lpstr>CONT..</vt:lpstr>
      <vt:lpstr>CONT..</vt:lpstr>
      <vt:lpstr>CONT..</vt:lpstr>
      <vt:lpstr>CONT..</vt:lpstr>
      <vt:lpstr>SOFTWARE USED</vt:lpstr>
      <vt:lpstr>GRAPHS AND TABLES SHOWING THE RESULTS</vt:lpstr>
      <vt:lpstr>FACTOR 1 CONT..</vt:lpstr>
      <vt:lpstr>FACTOR 1 CONT..</vt:lpstr>
      <vt:lpstr>CONT..</vt:lpstr>
      <vt:lpstr>FACTOR 1 CONT..</vt:lpstr>
      <vt:lpstr>CONT..</vt:lpstr>
      <vt:lpstr>FACTOR 1 CONT..</vt:lpstr>
      <vt:lpstr>GRAPHS AND TABLES SHOWING THE RESULTS</vt:lpstr>
      <vt:lpstr>FACTOR 2 CONT..</vt:lpstr>
      <vt:lpstr>FACTOR 2 CONT..</vt:lpstr>
      <vt:lpstr>GRAPHS AND TABLES SHOWING THE RESULTS</vt:lpstr>
      <vt:lpstr>CONT..</vt:lpstr>
      <vt:lpstr>FACTOR 3 CONT..</vt:lpstr>
      <vt:lpstr>CONT..</vt:lpstr>
      <vt:lpstr>FACTOR 3 CONT..</vt:lpstr>
      <vt:lpstr>CONT..</vt:lpstr>
      <vt:lpstr>CONT..</vt:lpstr>
      <vt:lpstr>CONT..</vt:lpstr>
      <vt:lpstr>FACTOR 3 CONT..</vt:lpstr>
      <vt:lpstr>GRAPHS AND TABLES SHOWING THE RESULTS</vt:lpstr>
      <vt:lpstr>FACTOR 4 CONT..</vt:lpstr>
      <vt:lpstr>CONT..</vt:lpstr>
      <vt:lpstr>FACTOR 4 CONT..</vt:lpstr>
      <vt:lpstr>FACTOR 4 CONT..</vt:lpstr>
      <vt:lpstr>FACTOR 4 CONT..</vt:lpstr>
      <vt:lpstr>CONVERTING AND TRAINING DATA</vt:lpstr>
      <vt:lpstr>KNEIGHBORS CLASSIFIER - REGRESSION</vt:lpstr>
      <vt:lpstr>CONT..</vt:lpstr>
      <vt:lpstr>PREDICTING GROSS INCOME VS RATING (Linear Regression Model)</vt:lpstr>
      <vt:lpstr>PREDICTING COGS VS RATING (Linear Regression Model)</vt:lpstr>
      <vt:lpstr>CONCLUSION:</vt:lpstr>
      <vt:lpstr>CONT..</vt:lpstr>
      <vt:lpstr>REFERENCES</vt:lpstr>
      <vt:lpstr>CONT..</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SALES ANALYSIS</dc:title>
  <dc:creator>Insha Samnani</dc:creator>
  <cp:lastModifiedBy>Insha Samnani</cp:lastModifiedBy>
  <cp:revision>33</cp:revision>
  <dcterms:created xsi:type="dcterms:W3CDTF">2022-03-26T10:31:13Z</dcterms:created>
  <dcterms:modified xsi:type="dcterms:W3CDTF">2022-04-30T09:53:58Z</dcterms:modified>
</cp:coreProperties>
</file>